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80" r:id="rId3"/>
    <p:sldMasterId id="2147483671" r:id="rId4"/>
  </p:sldMasterIdLst>
  <p:notesMasterIdLst>
    <p:notesMasterId r:id="rId20"/>
  </p:notesMasterIdLst>
  <p:handoutMasterIdLst>
    <p:handoutMasterId r:id="rId21"/>
  </p:handoutMasterIdLst>
  <p:sldIdLst>
    <p:sldId id="275" r:id="rId5"/>
    <p:sldId id="261" r:id="rId6"/>
    <p:sldId id="278" r:id="rId7"/>
    <p:sldId id="280" r:id="rId8"/>
    <p:sldId id="281" r:id="rId9"/>
    <p:sldId id="286" r:id="rId10"/>
    <p:sldId id="291" r:id="rId11"/>
    <p:sldId id="289" r:id="rId12"/>
    <p:sldId id="292" r:id="rId13"/>
    <p:sldId id="284" r:id="rId14"/>
    <p:sldId id="290" r:id="rId15"/>
    <p:sldId id="282" r:id="rId16"/>
    <p:sldId id="287" r:id="rId17"/>
    <p:sldId id="277" r:id="rId18"/>
    <p:sldId id="276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D23"/>
    <a:srgbClr val="2E93D5"/>
    <a:srgbClr val="F6F6F6"/>
    <a:srgbClr val="2F92D5"/>
    <a:srgbClr val="277DCA"/>
    <a:srgbClr val="397EC1"/>
    <a:srgbClr val="364852"/>
    <a:srgbClr val="2F92D4"/>
    <a:srgbClr val="2B91D3"/>
    <a:srgbClr val="0C6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49" autoAdjust="0"/>
  </p:normalViewPr>
  <p:slideViewPr>
    <p:cSldViewPr snapToGrid="0" snapToObjects="1">
      <p:cViewPr varScale="1">
        <p:scale>
          <a:sx n="128" d="100"/>
          <a:sy n="128" d="100"/>
        </p:scale>
        <p:origin x="90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34468-2C22-4712-84E2-208BBB56D4D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C0347-70E7-408B-B9F8-FD12FE925B8A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FDED23"/>
              </a:solidFill>
            </a:rPr>
            <a:t>What is Happening?</a:t>
          </a:r>
        </a:p>
        <a:p>
          <a:pPr algn="ctr"/>
          <a:r>
            <a:rPr lang="en-US" sz="2000" dirty="0" smtClean="0"/>
            <a:t> Several recent events where patient safety issues arose because of the inability to secure an airway</a:t>
          </a:r>
          <a:endParaRPr lang="en-US" sz="2000" dirty="0"/>
        </a:p>
      </dgm:t>
    </dgm:pt>
    <dgm:pt modelId="{CB6B66F8-978A-45A3-8202-6F5EB86E7F53}" type="parTrans" cxnId="{007D98D2-C742-4705-B1A7-18FF6402D77B}">
      <dgm:prSet/>
      <dgm:spPr/>
      <dgm:t>
        <a:bodyPr/>
        <a:lstStyle/>
        <a:p>
          <a:endParaRPr lang="en-US"/>
        </a:p>
      </dgm:t>
    </dgm:pt>
    <dgm:pt modelId="{7016ED07-CBE8-47A8-AD12-C0721944717C}" type="sibTrans" cxnId="{007D98D2-C742-4705-B1A7-18FF6402D77B}">
      <dgm:prSet/>
      <dgm:spPr/>
      <dgm:t>
        <a:bodyPr/>
        <a:lstStyle/>
        <a:p>
          <a:endParaRPr lang="en-US"/>
        </a:p>
      </dgm:t>
    </dgm:pt>
    <dgm:pt modelId="{7A56323E-4983-45B2-AF55-AA29049D12BE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DED23"/>
              </a:solidFill>
            </a:rPr>
            <a:t>What Should Be Happening? </a:t>
          </a:r>
        </a:p>
        <a:p>
          <a:r>
            <a:rPr lang="en-US" sz="2000" dirty="0" smtClean="0">
              <a:solidFill>
                <a:schemeClr val="bg1"/>
              </a:solidFill>
            </a:rPr>
            <a:t>We need to get the right equipment and the right personnel to the patient </a:t>
          </a:r>
          <a:r>
            <a:rPr lang="en-US" sz="2000" dirty="0" smtClean="0">
              <a:solidFill>
                <a:schemeClr val="bg1"/>
              </a:solidFill>
            </a:rPr>
            <a:t>with a difficult airway</a:t>
          </a:r>
          <a:endParaRPr lang="en-US" sz="2000" dirty="0">
            <a:solidFill>
              <a:schemeClr val="bg1"/>
            </a:solidFill>
          </a:endParaRPr>
        </a:p>
      </dgm:t>
    </dgm:pt>
    <dgm:pt modelId="{6B915C29-DD1C-4973-A2B4-27B7A3D5827A}" type="parTrans" cxnId="{0C86E125-626C-4374-AD70-F331D6E11690}">
      <dgm:prSet/>
      <dgm:spPr/>
      <dgm:t>
        <a:bodyPr/>
        <a:lstStyle/>
        <a:p>
          <a:endParaRPr lang="en-US"/>
        </a:p>
      </dgm:t>
    </dgm:pt>
    <dgm:pt modelId="{23376B90-2239-4C78-A8BE-EB2B0661AFD2}" type="sibTrans" cxnId="{0C86E125-626C-4374-AD70-F331D6E11690}">
      <dgm:prSet/>
      <dgm:spPr/>
      <dgm:t>
        <a:bodyPr/>
        <a:lstStyle/>
        <a:p>
          <a:endParaRPr lang="en-US"/>
        </a:p>
      </dgm:t>
    </dgm:pt>
    <dgm:pt modelId="{EE684926-7D77-4A77-B447-84169D97F4AD}" type="pres">
      <dgm:prSet presAssocID="{CD134468-2C22-4712-84E2-208BBB56D4D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008D4-CB3A-4F0B-B472-A0A874D02290}" type="pres">
      <dgm:prSet presAssocID="{CD134468-2C22-4712-84E2-208BBB56D4D6}" presName="arrow" presStyleLbl="bgShp" presStyleIdx="0" presStyleCnt="1" custScaleX="117647" custLinFactNeighborX="2218" custLinFactNeighborY="7707"/>
      <dgm:spPr/>
    </dgm:pt>
    <dgm:pt modelId="{E283CEEA-D015-42D2-BB7D-888B85608D72}" type="pres">
      <dgm:prSet presAssocID="{CD134468-2C22-4712-84E2-208BBB56D4D6}" presName="linearProcess" presStyleCnt="0"/>
      <dgm:spPr/>
    </dgm:pt>
    <dgm:pt modelId="{43F2E4FC-5245-4196-8E0C-64FE83EBF4F0}" type="pres">
      <dgm:prSet presAssocID="{06EC0347-70E7-408B-B9F8-FD12FE925B8A}" presName="textNode" presStyleLbl="node1" presStyleIdx="0" presStyleCnt="2" custScaleX="76783" custScaleY="124172" custLinFactX="-16613" custLinFactNeighborX="-100000" custLinFactNeighborY="-2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C1D8B-2E14-4F87-9914-4E69EB84B788}" type="pres">
      <dgm:prSet presAssocID="{7016ED07-CBE8-47A8-AD12-C0721944717C}" presName="sibTrans" presStyleCnt="0"/>
      <dgm:spPr/>
    </dgm:pt>
    <dgm:pt modelId="{77B5E04B-BC11-4A4F-AD63-A375B5874734}" type="pres">
      <dgm:prSet presAssocID="{7A56323E-4983-45B2-AF55-AA29049D12BE}" presName="textNode" presStyleLbl="node1" presStyleIdx="1" presStyleCnt="2" custScaleX="84021" custScaleY="121385" custLinFactX="-17947" custLinFactNeighborX="-100000" custLinFactNeighborY="-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E429E2-AE70-40D4-BBD7-9657521EC23E}" type="presOf" srcId="{CD134468-2C22-4712-84E2-208BBB56D4D6}" destId="{EE684926-7D77-4A77-B447-84169D97F4AD}" srcOrd="0" destOrd="0" presId="urn:microsoft.com/office/officeart/2005/8/layout/hProcess9"/>
    <dgm:cxn modelId="{007D98D2-C742-4705-B1A7-18FF6402D77B}" srcId="{CD134468-2C22-4712-84E2-208BBB56D4D6}" destId="{06EC0347-70E7-408B-B9F8-FD12FE925B8A}" srcOrd="0" destOrd="0" parTransId="{CB6B66F8-978A-45A3-8202-6F5EB86E7F53}" sibTransId="{7016ED07-CBE8-47A8-AD12-C0721944717C}"/>
    <dgm:cxn modelId="{FBAD2365-071F-4F5D-9A92-2D7A87831979}" type="presOf" srcId="{06EC0347-70E7-408B-B9F8-FD12FE925B8A}" destId="{43F2E4FC-5245-4196-8E0C-64FE83EBF4F0}" srcOrd="0" destOrd="0" presId="urn:microsoft.com/office/officeart/2005/8/layout/hProcess9"/>
    <dgm:cxn modelId="{E801603B-FEDC-4FD2-B9E6-C411ADCB60FA}" type="presOf" srcId="{7A56323E-4983-45B2-AF55-AA29049D12BE}" destId="{77B5E04B-BC11-4A4F-AD63-A375B5874734}" srcOrd="0" destOrd="0" presId="urn:microsoft.com/office/officeart/2005/8/layout/hProcess9"/>
    <dgm:cxn modelId="{0C86E125-626C-4374-AD70-F331D6E11690}" srcId="{CD134468-2C22-4712-84E2-208BBB56D4D6}" destId="{7A56323E-4983-45B2-AF55-AA29049D12BE}" srcOrd="1" destOrd="0" parTransId="{6B915C29-DD1C-4973-A2B4-27B7A3D5827A}" sibTransId="{23376B90-2239-4C78-A8BE-EB2B0661AFD2}"/>
    <dgm:cxn modelId="{26BBD181-0651-4387-B111-9D1C6805A9E5}" type="presParOf" srcId="{EE684926-7D77-4A77-B447-84169D97F4AD}" destId="{735008D4-CB3A-4F0B-B472-A0A874D02290}" srcOrd="0" destOrd="0" presId="urn:microsoft.com/office/officeart/2005/8/layout/hProcess9"/>
    <dgm:cxn modelId="{03B7C331-C27E-4442-A58C-0DDD12C4F356}" type="presParOf" srcId="{EE684926-7D77-4A77-B447-84169D97F4AD}" destId="{E283CEEA-D015-42D2-BB7D-888B85608D72}" srcOrd="1" destOrd="0" presId="urn:microsoft.com/office/officeart/2005/8/layout/hProcess9"/>
    <dgm:cxn modelId="{D47620BE-8AD4-4092-B30E-45B8DE74535C}" type="presParOf" srcId="{E283CEEA-D015-42D2-BB7D-888B85608D72}" destId="{43F2E4FC-5245-4196-8E0C-64FE83EBF4F0}" srcOrd="0" destOrd="0" presId="urn:microsoft.com/office/officeart/2005/8/layout/hProcess9"/>
    <dgm:cxn modelId="{60B4E9FF-F6EF-4F5B-A31B-94EC8454B2DE}" type="presParOf" srcId="{E283CEEA-D015-42D2-BB7D-888B85608D72}" destId="{CE5C1D8B-2E14-4F87-9914-4E69EB84B788}" srcOrd="1" destOrd="0" presId="urn:microsoft.com/office/officeart/2005/8/layout/hProcess9"/>
    <dgm:cxn modelId="{DED58FE0-60B7-4C07-9912-886703DC9260}" type="presParOf" srcId="{E283CEEA-D015-42D2-BB7D-888B85608D72}" destId="{77B5E04B-BC11-4A4F-AD63-A375B5874734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6F267C-C3FA-42E2-80FF-71E7F7976B42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377DCF-C4F4-4704-AED5-72B93DDCDD17}">
      <dgm:prSet phldrT="[Text]" custT="1"/>
      <dgm:spPr/>
      <dgm:t>
        <a:bodyPr/>
        <a:lstStyle/>
        <a:p>
          <a:r>
            <a:rPr lang="en-US" sz="2800" b="1" dirty="0" smtClean="0"/>
            <a:t>Call Rapid Response Team </a:t>
          </a:r>
          <a:r>
            <a:rPr lang="en-US" sz="2800" dirty="0" smtClean="0"/>
            <a:t>(RRT)</a:t>
          </a:r>
          <a:endParaRPr lang="en-US" sz="2800" dirty="0"/>
        </a:p>
      </dgm:t>
    </dgm:pt>
    <dgm:pt modelId="{1EE6B7B5-2210-406D-AB5F-6FFA9292F40A}" type="parTrans" cxnId="{202DBF8C-5B2A-4BE8-BE1B-BAFA4A62BD8B}">
      <dgm:prSet/>
      <dgm:spPr/>
      <dgm:t>
        <a:bodyPr/>
        <a:lstStyle/>
        <a:p>
          <a:endParaRPr lang="en-US"/>
        </a:p>
      </dgm:t>
    </dgm:pt>
    <dgm:pt modelId="{95972C82-DBAF-4D86-A8DF-E87AB37ABCC5}" type="sibTrans" cxnId="{202DBF8C-5B2A-4BE8-BE1B-BAFA4A62BD8B}">
      <dgm:prSet/>
      <dgm:spPr/>
      <dgm:t>
        <a:bodyPr/>
        <a:lstStyle/>
        <a:p>
          <a:endParaRPr lang="en-US"/>
        </a:p>
      </dgm:t>
    </dgm:pt>
    <dgm:pt modelId="{0F7CF7B4-7723-4EB8-B792-1BD069B4793F}">
      <dgm:prSet phldrT="[Text]" custT="1"/>
      <dgm:spPr/>
      <dgm:t>
        <a:bodyPr/>
        <a:lstStyle/>
        <a:p>
          <a:r>
            <a:rPr lang="en-US" sz="2400" dirty="0" smtClean="0"/>
            <a:t>Call RRT as soon as you have a concern about the patient’s airway (neck edema, respiratory issues etc.)</a:t>
          </a:r>
          <a:endParaRPr lang="en-US" sz="2400" dirty="0"/>
        </a:p>
      </dgm:t>
    </dgm:pt>
    <dgm:pt modelId="{3A13422B-18AD-454E-BF33-5AC59602053C}" type="parTrans" cxnId="{115F489B-9A99-4312-B04F-D76D19CF40A2}">
      <dgm:prSet/>
      <dgm:spPr/>
      <dgm:t>
        <a:bodyPr/>
        <a:lstStyle/>
        <a:p>
          <a:endParaRPr lang="en-US"/>
        </a:p>
      </dgm:t>
    </dgm:pt>
    <dgm:pt modelId="{9C93A694-9D89-43C2-9ED4-898554FAB27C}" type="sibTrans" cxnId="{115F489B-9A99-4312-B04F-D76D19CF40A2}">
      <dgm:prSet/>
      <dgm:spPr/>
      <dgm:t>
        <a:bodyPr/>
        <a:lstStyle/>
        <a:p>
          <a:endParaRPr lang="en-US"/>
        </a:p>
      </dgm:t>
    </dgm:pt>
    <dgm:pt modelId="{92FBB900-FF8E-42A7-85F5-FF048A727ED7}">
      <dgm:prSet phldrT="[Text]" custT="1"/>
      <dgm:spPr/>
      <dgm:t>
        <a:bodyPr/>
        <a:lstStyle/>
        <a:p>
          <a:r>
            <a:rPr lang="en-US" sz="2400" dirty="0" smtClean="0"/>
            <a:t>Stay with the patient</a:t>
          </a:r>
          <a:endParaRPr lang="en-US" sz="2400" dirty="0"/>
        </a:p>
      </dgm:t>
    </dgm:pt>
    <dgm:pt modelId="{90FB865F-5C43-40D5-A303-9E593DA65489}" type="parTrans" cxnId="{56A1D516-C87B-47E2-900D-D09EA56E3FA6}">
      <dgm:prSet/>
      <dgm:spPr/>
      <dgm:t>
        <a:bodyPr/>
        <a:lstStyle/>
        <a:p>
          <a:endParaRPr lang="en-US"/>
        </a:p>
      </dgm:t>
    </dgm:pt>
    <dgm:pt modelId="{B3052A07-7444-4D62-8DFF-1A7580E731C4}" type="sibTrans" cxnId="{56A1D516-C87B-47E2-900D-D09EA56E3FA6}">
      <dgm:prSet/>
      <dgm:spPr/>
      <dgm:t>
        <a:bodyPr/>
        <a:lstStyle/>
        <a:p>
          <a:endParaRPr lang="en-US"/>
        </a:p>
      </dgm:t>
    </dgm:pt>
    <dgm:pt modelId="{1AFD98F5-1A9B-4355-9EEB-7F7CBC64A49B}">
      <dgm:prSet phldrT="[Text]" custT="1"/>
      <dgm:spPr/>
      <dgm:t>
        <a:bodyPr/>
        <a:lstStyle/>
        <a:p>
          <a:r>
            <a:rPr lang="en-US" sz="2800" dirty="0" smtClean="0"/>
            <a:t>Call other nearby staff for immediate assistance</a:t>
          </a:r>
          <a:endParaRPr lang="en-US" sz="2800" dirty="0"/>
        </a:p>
      </dgm:t>
    </dgm:pt>
    <dgm:pt modelId="{7E0D3641-6A95-4A2C-8595-1AA164448460}" type="parTrans" cxnId="{835A17F7-09D9-4E04-B7A6-A54FD6B41824}">
      <dgm:prSet/>
      <dgm:spPr/>
      <dgm:t>
        <a:bodyPr/>
        <a:lstStyle/>
        <a:p>
          <a:endParaRPr lang="en-US"/>
        </a:p>
      </dgm:t>
    </dgm:pt>
    <dgm:pt modelId="{872B5F55-FEE6-4A73-B2A8-E83FC70B1B1B}" type="sibTrans" cxnId="{835A17F7-09D9-4E04-B7A6-A54FD6B41824}">
      <dgm:prSet/>
      <dgm:spPr/>
      <dgm:t>
        <a:bodyPr/>
        <a:lstStyle/>
        <a:p>
          <a:endParaRPr lang="en-US"/>
        </a:p>
      </dgm:t>
    </dgm:pt>
    <dgm:pt modelId="{AB334D1C-FA4B-4252-9CB4-A74C49E103DC}">
      <dgm:prSet phldrT="[Text]" custT="1"/>
      <dgm:spPr/>
      <dgm:t>
        <a:bodyPr/>
        <a:lstStyle/>
        <a:p>
          <a:r>
            <a:rPr lang="en-US" sz="2800" dirty="0" smtClean="0"/>
            <a:t>CALL CODE BLUE if patient stops breathing or worsens before RRT arrives </a:t>
          </a:r>
          <a:endParaRPr lang="en-US" sz="2800" dirty="0"/>
        </a:p>
      </dgm:t>
    </dgm:pt>
    <dgm:pt modelId="{9DDCB4CA-2D72-449E-B6EB-74AB16F22A43}" type="parTrans" cxnId="{6BC87783-1022-4EF2-88BC-7AF3A99D2333}">
      <dgm:prSet/>
      <dgm:spPr/>
      <dgm:t>
        <a:bodyPr/>
        <a:lstStyle/>
        <a:p>
          <a:endParaRPr lang="en-US"/>
        </a:p>
      </dgm:t>
    </dgm:pt>
    <dgm:pt modelId="{F73C7E0A-8121-4281-8597-F37CC87BBFB8}" type="sibTrans" cxnId="{6BC87783-1022-4EF2-88BC-7AF3A99D2333}">
      <dgm:prSet/>
      <dgm:spPr/>
      <dgm:t>
        <a:bodyPr/>
        <a:lstStyle/>
        <a:p>
          <a:endParaRPr lang="en-US"/>
        </a:p>
      </dgm:t>
    </dgm:pt>
    <dgm:pt modelId="{002767B4-FE91-4C62-BCFE-7D3017DED888}" type="pres">
      <dgm:prSet presAssocID="{616F267C-C3FA-42E2-80FF-71E7F7976B4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5CB0C5-F8B8-4028-9B4F-F36F97AC7E50}" type="pres">
      <dgm:prSet presAssocID="{E8377DCF-C4F4-4704-AED5-72B93DDCDD17}" presName="comp" presStyleCnt="0"/>
      <dgm:spPr/>
    </dgm:pt>
    <dgm:pt modelId="{70EE95F3-6E4E-48A1-9E5D-A4BCB6341E24}" type="pres">
      <dgm:prSet presAssocID="{E8377DCF-C4F4-4704-AED5-72B93DDCDD17}" presName="box" presStyleLbl="node1" presStyleIdx="0" presStyleCnt="3" custScaleY="157620" custLinFactNeighborY="-23605"/>
      <dgm:spPr/>
      <dgm:t>
        <a:bodyPr/>
        <a:lstStyle/>
        <a:p>
          <a:endParaRPr lang="en-US"/>
        </a:p>
      </dgm:t>
    </dgm:pt>
    <dgm:pt modelId="{D7B19B9C-E6BF-4333-8745-302768E5623C}" type="pres">
      <dgm:prSet presAssocID="{E8377DCF-C4F4-4704-AED5-72B93DDCDD17}" presName="img" presStyleLbl="fgImgPlace1" presStyleIdx="0" presStyleCnt="3" custScaleY="149474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72D8960-452F-4840-83A1-374F18B877D4}" type="pres">
      <dgm:prSet presAssocID="{E8377DCF-C4F4-4704-AED5-72B93DDCDD1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6B560-99E0-422E-A2F0-66AC2F756AE5}" type="pres">
      <dgm:prSet presAssocID="{95972C82-DBAF-4D86-A8DF-E87AB37ABCC5}" presName="spacer" presStyleCnt="0"/>
      <dgm:spPr/>
    </dgm:pt>
    <dgm:pt modelId="{C031EC4B-6649-49F7-A542-B8375A7460F1}" type="pres">
      <dgm:prSet presAssocID="{1AFD98F5-1A9B-4355-9EEB-7F7CBC64A49B}" presName="comp" presStyleCnt="0"/>
      <dgm:spPr/>
    </dgm:pt>
    <dgm:pt modelId="{5762AE63-9754-4742-B876-4710334959E1}" type="pres">
      <dgm:prSet presAssocID="{1AFD98F5-1A9B-4355-9EEB-7F7CBC64A49B}" presName="box" presStyleLbl="node1" presStyleIdx="1" presStyleCnt="3" custScaleY="59837" custLinFactNeighborY="3654"/>
      <dgm:spPr/>
      <dgm:t>
        <a:bodyPr/>
        <a:lstStyle/>
        <a:p>
          <a:endParaRPr lang="en-US"/>
        </a:p>
      </dgm:t>
    </dgm:pt>
    <dgm:pt modelId="{84310D24-0AE9-4A27-8B6C-EE9EE824A3A8}" type="pres">
      <dgm:prSet presAssocID="{1AFD98F5-1A9B-4355-9EEB-7F7CBC64A49B}" presName="img" presStyleLbl="fgImgPlace1" presStyleIdx="1" presStyleCnt="3" custScaleX="96323" custScaleY="107894" custLinFactNeighborX="-2953" custLinFactNeighborY="1837"/>
      <dgm:spPr>
        <a:noFill/>
        <a:ln>
          <a:noFill/>
        </a:ln>
      </dgm:spPr>
    </dgm:pt>
    <dgm:pt modelId="{1E81B271-8483-4A00-9432-1ECB320AD971}" type="pres">
      <dgm:prSet presAssocID="{1AFD98F5-1A9B-4355-9EEB-7F7CBC64A49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5CD12-FE94-45D4-8E54-C162D95CF2B3}" type="pres">
      <dgm:prSet presAssocID="{872B5F55-FEE6-4A73-B2A8-E83FC70B1B1B}" presName="spacer" presStyleCnt="0"/>
      <dgm:spPr/>
    </dgm:pt>
    <dgm:pt modelId="{66100B27-C6BD-4B24-AF7A-EC6C62FFF468}" type="pres">
      <dgm:prSet presAssocID="{AB334D1C-FA4B-4252-9CB4-A74C49E103DC}" presName="comp" presStyleCnt="0"/>
      <dgm:spPr/>
    </dgm:pt>
    <dgm:pt modelId="{B6B518C5-39F0-4A85-9176-BDE61B36143F}" type="pres">
      <dgm:prSet presAssocID="{AB334D1C-FA4B-4252-9CB4-A74C49E103DC}" presName="box" presStyleLbl="node1" presStyleIdx="2" presStyleCnt="3" custScaleY="95016" custLinFactNeighborY="164"/>
      <dgm:spPr/>
      <dgm:t>
        <a:bodyPr/>
        <a:lstStyle/>
        <a:p>
          <a:endParaRPr lang="en-US"/>
        </a:p>
      </dgm:t>
    </dgm:pt>
    <dgm:pt modelId="{16C720C8-AD5D-4AF3-A445-0229D2D01D86}" type="pres">
      <dgm:prSet presAssocID="{AB334D1C-FA4B-4252-9CB4-A74C49E103DC}" presName="img" presStyleLbl="fgImgPlace1" presStyleIdx="2" presStyleCnt="3" custScaleX="88118" custScaleY="54662" custLinFactNeighborX="-5403" custLinFactNeighborY="-27045"/>
      <dgm:spPr>
        <a:noFill/>
        <a:ln>
          <a:noFill/>
        </a:ln>
      </dgm:spPr>
    </dgm:pt>
    <dgm:pt modelId="{AD026774-B13C-4A0C-BE40-E6A0A4815F6F}" type="pres">
      <dgm:prSet presAssocID="{AB334D1C-FA4B-4252-9CB4-A74C49E103D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2A7FBE-A0BA-4237-8C36-8C62E2FF482E}" type="presOf" srcId="{1AFD98F5-1A9B-4355-9EEB-7F7CBC64A49B}" destId="{5762AE63-9754-4742-B876-4710334959E1}" srcOrd="0" destOrd="0" presId="urn:microsoft.com/office/officeart/2005/8/layout/vList4"/>
    <dgm:cxn modelId="{6F0F2863-DFF6-4171-A852-4EA30C89056A}" type="presOf" srcId="{E8377DCF-C4F4-4704-AED5-72B93DDCDD17}" destId="{572D8960-452F-4840-83A1-374F18B877D4}" srcOrd="1" destOrd="0" presId="urn:microsoft.com/office/officeart/2005/8/layout/vList4"/>
    <dgm:cxn modelId="{97BC6036-50AE-4D99-ACD2-6540797E2C6A}" type="presOf" srcId="{E8377DCF-C4F4-4704-AED5-72B93DDCDD17}" destId="{70EE95F3-6E4E-48A1-9E5D-A4BCB6341E24}" srcOrd="0" destOrd="0" presId="urn:microsoft.com/office/officeart/2005/8/layout/vList4"/>
    <dgm:cxn modelId="{6BC87783-1022-4EF2-88BC-7AF3A99D2333}" srcId="{616F267C-C3FA-42E2-80FF-71E7F7976B42}" destId="{AB334D1C-FA4B-4252-9CB4-A74C49E103DC}" srcOrd="2" destOrd="0" parTransId="{9DDCB4CA-2D72-449E-B6EB-74AB16F22A43}" sibTransId="{F73C7E0A-8121-4281-8597-F37CC87BBFB8}"/>
    <dgm:cxn modelId="{4BA6F796-54FB-41F1-B748-2D6119E98C04}" type="presOf" srcId="{92FBB900-FF8E-42A7-85F5-FF048A727ED7}" destId="{70EE95F3-6E4E-48A1-9E5D-A4BCB6341E24}" srcOrd="0" destOrd="2" presId="urn:microsoft.com/office/officeart/2005/8/layout/vList4"/>
    <dgm:cxn modelId="{66350522-EB80-4C86-A2E7-D626BBBA0F23}" type="presOf" srcId="{1AFD98F5-1A9B-4355-9EEB-7F7CBC64A49B}" destId="{1E81B271-8483-4A00-9432-1ECB320AD971}" srcOrd="1" destOrd="0" presId="urn:microsoft.com/office/officeart/2005/8/layout/vList4"/>
    <dgm:cxn modelId="{56A1D516-C87B-47E2-900D-D09EA56E3FA6}" srcId="{E8377DCF-C4F4-4704-AED5-72B93DDCDD17}" destId="{92FBB900-FF8E-42A7-85F5-FF048A727ED7}" srcOrd="1" destOrd="0" parTransId="{90FB865F-5C43-40D5-A303-9E593DA65489}" sibTransId="{B3052A07-7444-4D62-8DFF-1A7580E731C4}"/>
    <dgm:cxn modelId="{1563D100-E209-4C63-94D4-A933C6230FF1}" type="presOf" srcId="{0F7CF7B4-7723-4EB8-B792-1BD069B4793F}" destId="{572D8960-452F-4840-83A1-374F18B877D4}" srcOrd="1" destOrd="1" presId="urn:microsoft.com/office/officeart/2005/8/layout/vList4"/>
    <dgm:cxn modelId="{202DBF8C-5B2A-4BE8-BE1B-BAFA4A62BD8B}" srcId="{616F267C-C3FA-42E2-80FF-71E7F7976B42}" destId="{E8377DCF-C4F4-4704-AED5-72B93DDCDD17}" srcOrd="0" destOrd="0" parTransId="{1EE6B7B5-2210-406D-AB5F-6FFA9292F40A}" sibTransId="{95972C82-DBAF-4D86-A8DF-E87AB37ABCC5}"/>
    <dgm:cxn modelId="{835A17F7-09D9-4E04-B7A6-A54FD6B41824}" srcId="{616F267C-C3FA-42E2-80FF-71E7F7976B42}" destId="{1AFD98F5-1A9B-4355-9EEB-7F7CBC64A49B}" srcOrd="1" destOrd="0" parTransId="{7E0D3641-6A95-4A2C-8595-1AA164448460}" sibTransId="{872B5F55-FEE6-4A73-B2A8-E83FC70B1B1B}"/>
    <dgm:cxn modelId="{BE38EF54-F08D-4CB9-B764-B984839F028F}" type="presOf" srcId="{0F7CF7B4-7723-4EB8-B792-1BD069B4793F}" destId="{70EE95F3-6E4E-48A1-9E5D-A4BCB6341E24}" srcOrd="0" destOrd="1" presId="urn:microsoft.com/office/officeart/2005/8/layout/vList4"/>
    <dgm:cxn modelId="{775F3210-A490-40BB-B27B-254FF0551689}" type="presOf" srcId="{AB334D1C-FA4B-4252-9CB4-A74C49E103DC}" destId="{B6B518C5-39F0-4A85-9176-BDE61B36143F}" srcOrd="0" destOrd="0" presId="urn:microsoft.com/office/officeart/2005/8/layout/vList4"/>
    <dgm:cxn modelId="{E2522BB4-E96E-40D4-99F5-79EE6C469CC7}" type="presOf" srcId="{AB334D1C-FA4B-4252-9CB4-A74C49E103DC}" destId="{AD026774-B13C-4A0C-BE40-E6A0A4815F6F}" srcOrd="1" destOrd="0" presId="urn:microsoft.com/office/officeart/2005/8/layout/vList4"/>
    <dgm:cxn modelId="{5115BD22-B1ED-4BB9-8FF8-BBD2906923E9}" type="presOf" srcId="{616F267C-C3FA-42E2-80FF-71E7F7976B42}" destId="{002767B4-FE91-4C62-BCFE-7D3017DED888}" srcOrd="0" destOrd="0" presId="urn:microsoft.com/office/officeart/2005/8/layout/vList4"/>
    <dgm:cxn modelId="{4287AD74-EA5B-4F3C-9790-F7D1681E9AA6}" type="presOf" srcId="{92FBB900-FF8E-42A7-85F5-FF048A727ED7}" destId="{572D8960-452F-4840-83A1-374F18B877D4}" srcOrd="1" destOrd="2" presId="urn:microsoft.com/office/officeart/2005/8/layout/vList4"/>
    <dgm:cxn modelId="{115F489B-9A99-4312-B04F-D76D19CF40A2}" srcId="{E8377DCF-C4F4-4704-AED5-72B93DDCDD17}" destId="{0F7CF7B4-7723-4EB8-B792-1BD069B4793F}" srcOrd="0" destOrd="0" parTransId="{3A13422B-18AD-454E-BF33-5AC59602053C}" sibTransId="{9C93A694-9D89-43C2-9ED4-898554FAB27C}"/>
    <dgm:cxn modelId="{F4E4F1F0-4963-4965-B2AA-8882713A218C}" type="presParOf" srcId="{002767B4-FE91-4C62-BCFE-7D3017DED888}" destId="{DE5CB0C5-F8B8-4028-9B4F-F36F97AC7E50}" srcOrd="0" destOrd="0" presId="urn:microsoft.com/office/officeart/2005/8/layout/vList4"/>
    <dgm:cxn modelId="{6AB10B7D-5DC5-451A-A8B0-A8569ACD5217}" type="presParOf" srcId="{DE5CB0C5-F8B8-4028-9B4F-F36F97AC7E50}" destId="{70EE95F3-6E4E-48A1-9E5D-A4BCB6341E24}" srcOrd="0" destOrd="0" presId="urn:microsoft.com/office/officeart/2005/8/layout/vList4"/>
    <dgm:cxn modelId="{57FCD47C-AD50-4ED8-9BDB-B63C62BEE37B}" type="presParOf" srcId="{DE5CB0C5-F8B8-4028-9B4F-F36F97AC7E50}" destId="{D7B19B9C-E6BF-4333-8745-302768E5623C}" srcOrd="1" destOrd="0" presId="urn:microsoft.com/office/officeart/2005/8/layout/vList4"/>
    <dgm:cxn modelId="{7F954A66-46D2-413E-A1C5-C7DEB80C7856}" type="presParOf" srcId="{DE5CB0C5-F8B8-4028-9B4F-F36F97AC7E50}" destId="{572D8960-452F-4840-83A1-374F18B877D4}" srcOrd="2" destOrd="0" presId="urn:microsoft.com/office/officeart/2005/8/layout/vList4"/>
    <dgm:cxn modelId="{D17A842F-CF95-4E23-8ED1-5A87DA576277}" type="presParOf" srcId="{002767B4-FE91-4C62-BCFE-7D3017DED888}" destId="{7BB6B560-99E0-422E-A2F0-66AC2F756AE5}" srcOrd="1" destOrd="0" presId="urn:microsoft.com/office/officeart/2005/8/layout/vList4"/>
    <dgm:cxn modelId="{718449EB-251B-4C3D-B8B4-DBAEFBAB78CA}" type="presParOf" srcId="{002767B4-FE91-4C62-BCFE-7D3017DED888}" destId="{C031EC4B-6649-49F7-A542-B8375A7460F1}" srcOrd="2" destOrd="0" presId="urn:microsoft.com/office/officeart/2005/8/layout/vList4"/>
    <dgm:cxn modelId="{8117D5FD-E170-4A9C-837D-751C6C3DEE81}" type="presParOf" srcId="{C031EC4B-6649-49F7-A542-B8375A7460F1}" destId="{5762AE63-9754-4742-B876-4710334959E1}" srcOrd="0" destOrd="0" presId="urn:microsoft.com/office/officeart/2005/8/layout/vList4"/>
    <dgm:cxn modelId="{3F6CE081-6C9C-4752-8113-11B1E594780B}" type="presParOf" srcId="{C031EC4B-6649-49F7-A542-B8375A7460F1}" destId="{84310D24-0AE9-4A27-8B6C-EE9EE824A3A8}" srcOrd="1" destOrd="0" presId="urn:microsoft.com/office/officeart/2005/8/layout/vList4"/>
    <dgm:cxn modelId="{79528F84-40F3-40CE-ACE9-2319B672A45D}" type="presParOf" srcId="{C031EC4B-6649-49F7-A542-B8375A7460F1}" destId="{1E81B271-8483-4A00-9432-1ECB320AD971}" srcOrd="2" destOrd="0" presId="urn:microsoft.com/office/officeart/2005/8/layout/vList4"/>
    <dgm:cxn modelId="{9A939CF5-116D-4752-818D-84F300896979}" type="presParOf" srcId="{002767B4-FE91-4C62-BCFE-7D3017DED888}" destId="{14E5CD12-FE94-45D4-8E54-C162D95CF2B3}" srcOrd="3" destOrd="0" presId="urn:microsoft.com/office/officeart/2005/8/layout/vList4"/>
    <dgm:cxn modelId="{6FD92AAC-96C8-442B-8763-821461FC9616}" type="presParOf" srcId="{002767B4-FE91-4C62-BCFE-7D3017DED888}" destId="{66100B27-C6BD-4B24-AF7A-EC6C62FFF468}" srcOrd="4" destOrd="0" presId="urn:microsoft.com/office/officeart/2005/8/layout/vList4"/>
    <dgm:cxn modelId="{E453F3D9-4D06-4815-B625-96F604E98D40}" type="presParOf" srcId="{66100B27-C6BD-4B24-AF7A-EC6C62FFF468}" destId="{B6B518C5-39F0-4A85-9176-BDE61B36143F}" srcOrd="0" destOrd="0" presId="urn:microsoft.com/office/officeart/2005/8/layout/vList4"/>
    <dgm:cxn modelId="{1D7EE267-B989-45AB-8916-9C7A0FEFF0E3}" type="presParOf" srcId="{66100B27-C6BD-4B24-AF7A-EC6C62FFF468}" destId="{16C720C8-AD5D-4AF3-A445-0229D2D01D86}" srcOrd="1" destOrd="0" presId="urn:microsoft.com/office/officeart/2005/8/layout/vList4"/>
    <dgm:cxn modelId="{4A776E84-6AC9-42CE-B309-4746F80C8F27}" type="presParOf" srcId="{66100B27-C6BD-4B24-AF7A-EC6C62FFF468}" destId="{AD026774-B13C-4A0C-BE40-E6A0A4815F6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008D4-CB3A-4F0B-B472-A0A874D02290}">
      <dsp:nvSpPr>
        <dsp:cNvPr id="0" name=""/>
        <dsp:cNvSpPr/>
      </dsp:nvSpPr>
      <dsp:spPr>
        <a:xfrm>
          <a:off x="4" y="0"/>
          <a:ext cx="8762751" cy="45390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2E4FC-5245-4196-8E0C-64FE83EBF4F0}">
      <dsp:nvSpPr>
        <dsp:cNvPr id="0" name=""/>
        <dsp:cNvSpPr/>
      </dsp:nvSpPr>
      <dsp:spPr>
        <a:xfrm>
          <a:off x="0" y="1097397"/>
          <a:ext cx="2960976" cy="22544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DED23"/>
              </a:solidFill>
            </a:rPr>
            <a:t>What is Happening?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Several recent events where patient safety issues arose because of the inability to secure an airway</a:t>
          </a:r>
          <a:endParaRPr lang="en-US" sz="2000" kern="1200" dirty="0"/>
        </a:p>
      </dsp:txBody>
      <dsp:txXfrm>
        <a:off x="110055" y="1207452"/>
        <a:ext cx="2740866" cy="2034381"/>
      </dsp:txXfrm>
    </dsp:sp>
    <dsp:sp modelId="{77B5E04B-BC11-4A4F-AD63-A375B5874734}">
      <dsp:nvSpPr>
        <dsp:cNvPr id="0" name=""/>
        <dsp:cNvSpPr/>
      </dsp:nvSpPr>
      <dsp:spPr>
        <a:xfrm>
          <a:off x="3330661" y="1157993"/>
          <a:ext cx="3240095" cy="2203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DED23"/>
              </a:solidFill>
            </a:rPr>
            <a:t>What Should Be Happening?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We need to get the right equipment and the right personnel to the patient </a:t>
          </a:r>
          <a:r>
            <a:rPr lang="en-US" sz="2000" kern="1200" dirty="0" smtClean="0">
              <a:solidFill>
                <a:schemeClr val="bg1"/>
              </a:solidFill>
            </a:rPr>
            <a:t>with a difficult airway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3438246" y="1265578"/>
        <a:ext cx="3024925" cy="1988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E95F3-6E4E-48A1-9E5D-A4BCB6341E24}">
      <dsp:nvSpPr>
        <dsp:cNvPr id="0" name=""/>
        <dsp:cNvSpPr/>
      </dsp:nvSpPr>
      <dsp:spPr>
        <a:xfrm>
          <a:off x="0" y="0"/>
          <a:ext cx="8588331" cy="21133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Call Rapid Response Team </a:t>
          </a:r>
          <a:r>
            <a:rPr lang="en-US" sz="2800" kern="1200" dirty="0" smtClean="0"/>
            <a:t>(RRT)</a:t>
          </a:r>
          <a:endParaRPr lang="en-US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Call RRT as soon as you have a concern about the patient’s airway (neck edema, respiratory issues etc.)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Stay with the patient</a:t>
          </a:r>
          <a:endParaRPr lang="en-US" sz="2400" kern="1200" dirty="0"/>
        </a:p>
      </dsp:txBody>
      <dsp:txXfrm>
        <a:off x="1851742" y="0"/>
        <a:ext cx="6736588" cy="2113308"/>
      </dsp:txXfrm>
    </dsp:sp>
    <dsp:sp modelId="{D7B19B9C-E6BF-4333-8745-302768E5623C}">
      <dsp:nvSpPr>
        <dsp:cNvPr id="0" name=""/>
        <dsp:cNvSpPr/>
      </dsp:nvSpPr>
      <dsp:spPr>
        <a:xfrm>
          <a:off x="134076" y="255018"/>
          <a:ext cx="1717666" cy="1603272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62AE63-9754-4742-B876-4710334959E1}">
      <dsp:nvSpPr>
        <dsp:cNvPr id="0" name=""/>
        <dsp:cNvSpPr/>
      </dsp:nvSpPr>
      <dsp:spPr>
        <a:xfrm>
          <a:off x="0" y="2473881"/>
          <a:ext cx="8588331" cy="802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Call other nearby staff for immediate assistance</a:t>
          </a:r>
          <a:endParaRPr lang="en-US" sz="2800" kern="1200" dirty="0"/>
        </a:p>
      </dsp:txBody>
      <dsp:txXfrm>
        <a:off x="1851742" y="2473881"/>
        <a:ext cx="6736588" cy="802271"/>
      </dsp:txXfrm>
    </dsp:sp>
    <dsp:sp modelId="{84310D24-0AE9-4A27-8B6C-EE9EE824A3A8}">
      <dsp:nvSpPr>
        <dsp:cNvPr id="0" name=""/>
        <dsp:cNvSpPr/>
      </dsp:nvSpPr>
      <dsp:spPr>
        <a:xfrm>
          <a:off x="114932" y="2267088"/>
          <a:ext cx="1654507" cy="1157281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B518C5-39F0-4A85-9176-BDE61B36143F}">
      <dsp:nvSpPr>
        <dsp:cNvPr id="0" name=""/>
        <dsp:cNvSpPr/>
      </dsp:nvSpPr>
      <dsp:spPr>
        <a:xfrm>
          <a:off x="0" y="3540941"/>
          <a:ext cx="8588331" cy="1273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CALL CODE BLUE if patient stops breathing or worsens before RRT arrives </a:t>
          </a:r>
          <a:endParaRPr lang="en-US" sz="2800" kern="1200" dirty="0"/>
        </a:p>
      </dsp:txBody>
      <dsp:txXfrm>
        <a:off x="1851742" y="3540941"/>
        <a:ext cx="6736588" cy="1273938"/>
      </dsp:txXfrm>
    </dsp:sp>
    <dsp:sp modelId="{16C720C8-AD5D-4AF3-A445-0229D2D01D86}">
      <dsp:nvSpPr>
        <dsp:cNvPr id="0" name=""/>
        <dsp:cNvSpPr/>
      </dsp:nvSpPr>
      <dsp:spPr>
        <a:xfrm>
          <a:off x="143317" y="3592469"/>
          <a:ext cx="1513573" cy="586309"/>
        </a:xfrm>
        <a:prstGeom prst="roundRect">
          <a:avLst>
            <a:gd name="adj" fmla="val 10000"/>
          </a:avLst>
        </a:prstGeom>
        <a:noFill/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Lato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7D67FC-230E-BC42-A146-28B6DAF9B6E5}" type="datetimeFigureOut">
              <a:rPr lang="en-US" smtClean="0">
                <a:latin typeface="Lato Regular"/>
              </a:rPr>
              <a:t>11/18/2016</a:t>
            </a:fld>
            <a:endParaRPr lang="en-US" dirty="0">
              <a:latin typeface="Lato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Lato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D59A981-CD39-8F44-9CBA-CC2751A8F2A2}" type="slidenum">
              <a:rPr lang="en-US" smtClean="0">
                <a:latin typeface="Lato Regular"/>
              </a:rPr>
              <a:t>‹#›</a:t>
            </a:fld>
            <a:endParaRPr lang="en-US" dirty="0"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041463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Lato Regular"/>
              </a:defRPr>
            </a:lvl1pPr>
          </a:lstStyle>
          <a:p>
            <a:fld id="{200DEFD9-7FA8-E342-B72A-1D2B906EA29E}" type="datetimeFigureOut">
              <a:rPr lang="en-US" smtClean="0"/>
              <a:pPr/>
              <a:t>11/18/2016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Lato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Lato Regular"/>
              </a:defRPr>
            </a:lvl1pPr>
          </a:lstStyle>
          <a:p>
            <a:fld id="{F7510C22-AB3E-3144-954A-30AFB7F48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427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Lato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5987" y="915775"/>
            <a:ext cx="7176482" cy="9537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987" y="1881323"/>
            <a:ext cx="7176482" cy="126989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364852"/>
                </a:solidFill>
                <a:latin typeface="Noto Serif"/>
                <a:cs typeface="Noto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5987" y="3904042"/>
            <a:ext cx="7175500" cy="15986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Noto Serif"/>
                <a:cs typeface="Noto Serif"/>
              </a:defRPr>
            </a:lvl1pPr>
            <a:lvl2pPr marL="457200" indent="0">
              <a:buNone/>
              <a:defRPr sz="1800">
                <a:latin typeface="Noto Serif"/>
                <a:cs typeface="Noto Serif"/>
              </a:defRPr>
            </a:lvl2pPr>
            <a:lvl3pPr marL="914400" indent="0">
              <a:buNone/>
              <a:defRPr sz="1800">
                <a:latin typeface="Noto Serif"/>
                <a:cs typeface="Noto Serif"/>
              </a:defRPr>
            </a:lvl3pPr>
            <a:lvl4pPr marL="1371600" indent="0">
              <a:buNone/>
              <a:defRPr sz="1800">
                <a:latin typeface="Noto Serif"/>
                <a:cs typeface="Noto Serif"/>
              </a:defRPr>
            </a:lvl4pPr>
            <a:lvl5pPr marL="1828800" indent="0">
              <a:buNone/>
              <a:defRPr sz="1800">
                <a:latin typeface="Noto Serif"/>
                <a:cs typeface="Noto Serif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3" y="3362325"/>
            <a:ext cx="7175500" cy="45910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  <a:latin typeface="Lato Light"/>
                <a:cs typeface="Lato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014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84" y="482088"/>
            <a:ext cx="8031317" cy="58203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1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331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Heading and Subhead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75987" y="915775"/>
            <a:ext cx="7176482" cy="95378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5987" y="1998903"/>
            <a:ext cx="7176482" cy="126989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Noto Serif"/>
                <a:cs typeface="Noto Serif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75987" y="3915800"/>
            <a:ext cx="7175500" cy="15986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Noto Serif"/>
                <a:cs typeface="Noto Serif"/>
              </a:defRPr>
            </a:lvl1pPr>
            <a:lvl2pPr marL="457200" indent="0">
              <a:buNone/>
              <a:defRPr sz="1800">
                <a:latin typeface="Noto Serif"/>
                <a:cs typeface="Noto Serif"/>
              </a:defRPr>
            </a:lvl2pPr>
            <a:lvl3pPr marL="914400" indent="0">
              <a:buNone/>
              <a:defRPr sz="1800">
                <a:latin typeface="Noto Serif"/>
                <a:cs typeface="Noto Serif"/>
              </a:defRPr>
            </a:lvl3pPr>
            <a:lvl4pPr marL="1371600" indent="0">
              <a:buNone/>
              <a:defRPr sz="1800">
                <a:latin typeface="Noto Serif"/>
                <a:cs typeface="Noto Serif"/>
              </a:defRPr>
            </a:lvl4pPr>
            <a:lvl5pPr marL="1828800" indent="0">
              <a:buNone/>
              <a:defRPr sz="1800">
                <a:latin typeface="Noto Serif"/>
                <a:cs typeface="Noto Serif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76313" y="3362325"/>
            <a:ext cx="7175500" cy="45910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Lato Light"/>
                <a:cs typeface="Lato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36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rop Quote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940215" y="1774101"/>
            <a:ext cx="5585469" cy="3340740"/>
          </a:xfrm>
        </p:spPr>
        <p:txBody>
          <a:bodyPr>
            <a:normAutofit/>
          </a:bodyPr>
          <a:lstStyle>
            <a:lvl1pPr marL="228600" indent="-173736">
              <a:buNone/>
              <a:defRPr sz="4400" b="0" i="0" baseline="0">
                <a:latin typeface="Lato Light"/>
                <a:cs typeface="Lato Light"/>
              </a:defRPr>
            </a:lvl1pPr>
            <a:lvl2pPr>
              <a:defRPr b="0" i="0">
                <a:latin typeface="Lato Light"/>
                <a:cs typeface="Lato Light"/>
              </a:defRPr>
            </a:lvl2pPr>
            <a:lvl3pPr>
              <a:defRPr b="0" i="0">
                <a:latin typeface="Lato Light"/>
                <a:cs typeface="Lato Light"/>
              </a:defRPr>
            </a:lvl3pPr>
            <a:lvl4pPr>
              <a:defRPr b="0" i="0">
                <a:latin typeface="Lato Light"/>
                <a:cs typeface="Lato Light"/>
              </a:defRPr>
            </a:lvl4pPr>
            <a:lvl5pPr>
              <a:defRPr b="0" i="0">
                <a:latin typeface="Lato Light"/>
                <a:cs typeface="Lato Light"/>
              </a:defRPr>
            </a:lvl5pPr>
          </a:lstStyle>
          <a:p>
            <a:pPr lvl="0"/>
            <a:r>
              <a:rPr lang="en-US" dirty="0" smtClean="0"/>
              <a:t>“Click to edit drop quote style”</a:t>
            </a:r>
          </a:p>
        </p:txBody>
      </p:sp>
    </p:spTree>
    <p:extLst>
      <p:ext uri="{BB962C8B-B14F-4D97-AF65-F5344CB8AC3E}">
        <p14:creationId xmlns:p14="http://schemas.microsoft.com/office/powerpoint/2010/main" val="1616783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lank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25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08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hoto and Bullet Text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244584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174898" y="755648"/>
            <a:ext cx="5300242" cy="972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3600">
                <a:solidFill>
                  <a:srgbClr val="2E93D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174898" y="1975386"/>
            <a:ext cx="5300242" cy="3314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latin typeface="Noto Serif"/>
                <a:cs typeface="Noto Serif"/>
              </a:defRPr>
            </a:lvl1pPr>
            <a:lvl2pPr>
              <a:defRPr sz="2000">
                <a:latin typeface="Noto Serif"/>
                <a:cs typeface="Noto Serif"/>
              </a:defRPr>
            </a:lvl2pPr>
            <a:lvl3pPr>
              <a:defRPr sz="2000">
                <a:latin typeface="Noto Serif"/>
                <a:cs typeface="Noto Serif"/>
              </a:defRPr>
            </a:lvl3pPr>
            <a:lvl4pPr>
              <a:defRPr sz="2000">
                <a:latin typeface="Noto Serif"/>
                <a:cs typeface="Noto Serif"/>
              </a:defRPr>
            </a:lvl4pPr>
            <a:lvl5pPr>
              <a:defRPr sz="2000">
                <a:latin typeface="Noto Serif"/>
                <a:cs typeface="Noto Serif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85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5254" y="602919"/>
            <a:ext cx="7957748" cy="82821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5254" y="1706023"/>
            <a:ext cx="3920546" cy="3890908"/>
          </a:xfrm>
        </p:spPr>
        <p:txBody>
          <a:bodyPr>
            <a:normAutofit/>
          </a:bodyPr>
          <a:lstStyle>
            <a:lvl1pPr>
              <a:defRPr sz="2000" b="0" i="0">
                <a:latin typeface="Noto Serif"/>
                <a:cs typeface="Noto Serif"/>
              </a:defRPr>
            </a:lvl1pPr>
            <a:lvl2pPr>
              <a:defRPr sz="2000" b="0" i="0">
                <a:latin typeface="Noto Serif"/>
                <a:cs typeface="Noto Serif"/>
              </a:defRPr>
            </a:lvl2pPr>
            <a:lvl3pPr>
              <a:defRPr sz="2000" b="0" i="0">
                <a:latin typeface="Noto Serif"/>
                <a:cs typeface="Noto Serif"/>
              </a:defRPr>
            </a:lvl3pPr>
            <a:lvl4pPr>
              <a:defRPr sz="2000" b="0" i="0">
                <a:latin typeface="Noto Serif"/>
                <a:cs typeface="Noto Serif"/>
              </a:defRPr>
            </a:lvl4pPr>
            <a:lvl5pPr>
              <a:defRPr sz="2000" b="0" i="0">
                <a:latin typeface="Noto Serif"/>
                <a:cs typeface="Noto Serif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06022"/>
            <a:ext cx="3884802" cy="3890909"/>
          </a:xfrm>
        </p:spPr>
        <p:txBody>
          <a:bodyPr>
            <a:normAutofit/>
          </a:bodyPr>
          <a:lstStyle>
            <a:lvl1pPr>
              <a:defRPr sz="2000">
                <a:latin typeface="Noto Serif"/>
                <a:cs typeface="Noto Serif"/>
              </a:defRPr>
            </a:lvl1pPr>
            <a:lvl2pPr>
              <a:defRPr sz="2000">
                <a:latin typeface="Noto Serif"/>
                <a:cs typeface="Noto Serif"/>
              </a:defRPr>
            </a:lvl2pPr>
            <a:lvl3pPr>
              <a:defRPr sz="2000">
                <a:latin typeface="Noto Serif"/>
                <a:cs typeface="Noto Serif"/>
              </a:defRPr>
            </a:lvl3pPr>
            <a:lvl4pPr>
              <a:defRPr sz="2000">
                <a:latin typeface="Noto Serif"/>
                <a:cs typeface="Noto Serif"/>
              </a:defRPr>
            </a:lvl4pPr>
            <a:lvl5pPr>
              <a:defRPr sz="2000">
                <a:latin typeface="Noto Serif"/>
                <a:cs typeface="Noto Serif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2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Slide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987746" y="1187581"/>
            <a:ext cx="7243471" cy="451517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5864" y="493443"/>
            <a:ext cx="4597400" cy="447218"/>
          </a:xfrm>
        </p:spPr>
        <p:txBody>
          <a:bodyPr/>
          <a:lstStyle>
            <a:lvl1pPr marL="0" indent="0">
              <a:buNone/>
              <a:defRPr b="0" i="0">
                <a:solidFill>
                  <a:srgbClr val="2F92D5"/>
                </a:solidFill>
                <a:latin typeface="Lato Light"/>
                <a:cs typeface="Lato Ligh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Title of Object</a:t>
            </a:r>
          </a:p>
        </p:txBody>
      </p:sp>
    </p:spTree>
    <p:extLst>
      <p:ext uri="{BB962C8B-B14F-4D97-AF65-F5344CB8AC3E}">
        <p14:creationId xmlns:p14="http://schemas.microsoft.com/office/powerpoint/2010/main" val="272320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op Quote White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940215" y="2010661"/>
            <a:ext cx="5300242" cy="310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73736" algn="l">
              <a:defRPr baseline="0"/>
            </a:lvl1pPr>
          </a:lstStyle>
          <a:p>
            <a:r>
              <a:rPr lang="en-US" dirty="0" smtClean="0"/>
              <a:t>“Click to edit drop quote”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0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0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940215" y="2010661"/>
            <a:ext cx="5300242" cy="310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73736" algn="l">
              <a:defRPr baseline="0"/>
            </a:lvl1pPr>
          </a:lstStyle>
          <a:p>
            <a:r>
              <a:rPr lang="en-US" dirty="0" smtClean="0"/>
              <a:t>“Click to edit drop quote”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787845" y="4197696"/>
            <a:ext cx="12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8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023021" y="1059712"/>
            <a:ext cx="7114125" cy="473857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Lato Regular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940215" y="2010661"/>
            <a:ext cx="5300242" cy="310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173736" algn="l">
              <a:defRPr baseline="0"/>
            </a:lvl1pPr>
          </a:lstStyle>
          <a:p>
            <a:r>
              <a:rPr lang="en-US" dirty="0" smtClean="0"/>
              <a:t>“Click to edit drop quote”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9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35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49" y="5819778"/>
            <a:ext cx="2535000" cy="86460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922" y="1227048"/>
            <a:ext cx="7604983" cy="828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922" y="2435028"/>
            <a:ext cx="7604983" cy="2985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372171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4302C9D-5CA6-1748-A945-5BC30B88B675}" type="slidenum">
              <a:rPr lang="en-US" sz="1000" b="0" i="0" smtClean="0">
                <a:latin typeface="Lato Bold"/>
                <a:cs typeface="Lato Bold"/>
              </a:rPr>
              <a:pPr algn="ctr"/>
              <a:t>‹#›</a:t>
            </a:fld>
            <a:endParaRPr lang="en-US" sz="1000" b="0" i="0" dirty="0">
              <a:latin typeface="Lato Bold"/>
              <a:cs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1914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62" r:id="rId3"/>
    <p:sldLayoutId id="2147483650" r:id="rId4"/>
    <p:sldLayoutId id="2147483669" r:id="rId5"/>
    <p:sldLayoutId id="2147483679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Lato Light"/>
          <a:ea typeface="+mj-ea"/>
          <a:cs typeface="Lato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Lato Regular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Lato Regular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ato Regular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Lato Regular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Lato Regular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433" y="756726"/>
            <a:ext cx="73345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433" y="2082288"/>
            <a:ext cx="7334529" cy="4067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61214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DED550D-7626-C44F-8669-E56A8F2BC37B}" type="slidenum">
              <a:rPr lang="en-US" sz="1000" b="0" i="0" smtClean="0">
                <a:latin typeface="Lato Bold"/>
                <a:cs typeface="Lato Bold"/>
              </a:rPr>
              <a:t>‹#›</a:t>
            </a:fld>
            <a:endParaRPr lang="en-US" sz="1000" b="0" i="0" dirty="0">
              <a:latin typeface="Lato Bold"/>
              <a:cs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88897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67" r:id="rId3"/>
    <p:sldLayoutId id="2147483668" r:id="rId4"/>
    <p:sldLayoutId id="2147483670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2F92D5"/>
          </a:solidFill>
          <a:latin typeface="Lato Light"/>
          <a:ea typeface="+mj-ea"/>
          <a:cs typeface="Lat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364852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364852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364852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364852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364852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648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64852"/>
              </a:solidFill>
              <a:latin typeface="Lat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48" y="5764600"/>
            <a:ext cx="2540112" cy="8663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1362" y="1093056"/>
            <a:ext cx="75344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362" y="2418619"/>
            <a:ext cx="7534430" cy="3143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384725"/>
            <a:ext cx="9143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7DA7153-55C2-3948-87BF-2CA71FACECB7}" type="slidenum">
              <a:rPr lang="en-US" sz="1000" b="0" i="0" smtClean="0">
                <a:solidFill>
                  <a:schemeClr val="bg1"/>
                </a:solidFill>
                <a:latin typeface="Lato Bold"/>
                <a:cs typeface="Lato Bold"/>
              </a:rPr>
              <a:t>‹#›</a:t>
            </a:fld>
            <a:endParaRPr lang="en-US" sz="1000" b="0" i="0" dirty="0">
              <a:solidFill>
                <a:schemeClr val="bg1"/>
              </a:solidFill>
              <a:latin typeface="Lato Bold"/>
              <a:cs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39909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  <p:sldLayoutId id="2147483682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Lato Light"/>
          <a:ea typeface="+mj-ea"/>
          <a:cs typeface="Lat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FFFFFF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648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64852"/>
              </a:solidFill>
              <a:latin typeface="Lato Regular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2568" y="733205"/>
            <a:ext cx="7652018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2568" y="2058767"/>
            <a:ext cx="7652018" cy="405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361212"/>
            <a:ext cx="914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AE0F5F7-424C-0749-ABDF-A9F9F2454F2C}" type="slidenum">
              <a:rPr lang="en-US" sz="1000" b="0" i="0" smtClean="0">
                <a:solidFill>
                  <a:srgbClr val="FFFFFF"/>
                </a:solidFill>
                <a:latin typeface="Lato Bold"/>
                <a:cs typeface="Lato Bold"/>
              </a:rPr>
              <a:pPr algn="ctr"/>
              <a:t>‹#›</a:t>
            </a:fld>
            <a:endParaRPr lang="en-US" sz="1000" b="0" i="0" dirty="0">
              <a:solidFill>
                <a:srgbClr val="FFFFFF"/>
              </a:solidFill>
              <a:latin typeface="Lato Bold"/>
              <a:cs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317705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Lato Light"/>
          <a:ea typeface="+mj-ea"/>
          <a:cs typeface="Lat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FFFFFF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FFFFFF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FFFFFF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todate.com/contents/clinical-presentation-diagnostic-evaluation-and-management-of-central-airway-obstruction-in-adult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236" y="339078"/>
            <a:ext cx="5217519" cy="1779519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134410" y="2339463"/>
            <a:ext cx="4997202" cy="2246769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365760" tIns="228600" rIns="365760" bIns="228600" rtlCol="0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F92D5"/>
                </a:solidFill>
                <a:latin typeface="Lato Light"/>
                <a:ea typeface="+mj-ea"/>
                <a:cs typeface="Lato Light"/>
              </a:defRPr>
            </a:lvl1pPr>
          </a:lstStyle>
          <a:p>
            <a:pPr algn="ctr"/>
            <a:r>
              <a:rPr lang="en-US" sz="4800" spc="20" dirty="0" smtClean="0">
                <a:solidFill>
                  <a:schemeClr val="bg1"/>
                </a:solidFill>
              </a:rPr>
              <a:t>Airway ALERT</a:t>
            </a:r>
          </a:p>
          <a:p>
            <a:pPr algn="ctr"/>
            <a:r>
              <a:rPr lang="en-US" sz="2000" spc="20" dirty="0" smtClean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4800" spc="20" dirty="0" smtClean="0">
                <a:solidFill>
                  <a:schemeClr val="bg1"/>
                </a:solidFill>
              </a:rPr>
              <a:t>CODE AIRWAY</a:t>
            </a:r>
            <a:endParaRPr lang="en-US" sz="4800" spc="2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32602" y="4563336"/>
            <a:ext cx="6400800" cy="511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rgbClr val="364852"/>
                </a:solidFill>
                <a:latin typeface="Lato Regular"/>
                <a:ea typeface="+mn-ea"/>
                <a:cs typeface="Lato Regular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rgbClr val="364852"/>
                </a:solidFill>
                <a:latin typeface="Lato Regular"/>
                <a:ea typeface="+mn-ea"/>
                <a:cs typeface="Lato Regular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364852"/>
                </a:solidFill>
                <a:latin typeface="Lato Regular"/>
                <a:ea typeface="+mn-ea"/>
                <a:cs typeface="Lato Regular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rgbClr val="364852"/>
                </a:solidFill>
                <a:latin typeface="Lato Regular"/>
                <a:ea typeface="+mn-ea"/>
                <a:cs typeface="Lato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rgbClr val="364852"/>
                </a:solidFill>
                <a:latin typeface="Lato Regular"/>
                <a:ea typeface="+mn-ea"/>
                <a:cs typeface="Lato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200" dirty="0" smtClean="0">
                <a:solidFill>
                  <a:schemeClr val="accent2"/>
                </a:solidFill>
              </a:rPr>
              <a:t>New Clinical Approaches for Difficult Airway Situations</a:t>
            </a:r>
            <a:endParaRPr lang="en-US" sz="2200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373926"/>
            <a:ext cx="74856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64852"/>
                </a:solidFill>
                <a:latin typeface="Lato Regular"/>
                <a:cs typeface="Lato Regular"/>
              </a:rPr>
              <a:t>10:31:2016</a:t>
            </a:r>
          </a:p>
          <a:p>
            <a:pPr algn="ctr"/>
            <a:endParaRPr lang="en-US" sz="1400" dirty="0">
              <a:solidFill>
                <a:srgbClr val="364852"/>
              </a:solidFill>
              <a:latin typeface="Lato Regular"/>
              <a:cs typeface="Lato Regular"/>
            </a:endParaRPr>
          </a:p>
          <a:p>
            <a:pPr algn="ctr"/>
            <a:r>
              <a:rPr lang="en-US" sz="1400" dirty="0" smtClean="0">
                <a:solidFill>
                  <a:srgbClr val="364852"/>
                </a:solidFill>
                <a:latin typeface="Lato Regular"/>
                <a:cs typeface="Lato Regular"/>
              </a:rPr>
              <a:t>Supported By: </a:t>
            </a:r>
          </a:p>
          <a:p>
            <a:pPr algn="ctr"/>
            <a:r>
              <a:rPr lang="en-US" sz="1400" dirty="0" smtClean="0">
                <a:solidFill>
                  <a:srgbClr val="364852"/>
                </a:solidFill>
                <a:latin typeface="Lato Regular"/>
                <a:cs typeface="Lato Regular"/>
              </a:rPr>
              <a:t>Patient Safety, Respiratory Therapy, Critical Care, Professional Development Specialists, Rapid Response Team, Intensivists, Anesthesia, Trauma Surgeons, ENT</a:t>
            </a:r>
            <a:endParaRPr lang="en-US" sz="1400" dirty="0">
              <a:solidFill>
                <a:srgbClr val="364852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576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71849" y="1270777"/>
            <a:ext cx="8477529" cy="499079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Dial 77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Tell switchboard your name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Airway ALERT: State “Airway ALERT, Adult, Building __, Unit __, Room __,” and the phone extension from which you are calling</a:t>
            </a:r>
          </a:p>
          <a:p>
            <a:pPr marL="514350" indent="-514350">
              <a:buFont typeface="+mj-lt"/>
              <a:buAutoNum type="arabicPeriod"/>
            </a:pPr>
            <a:endParaRPr lang="en-US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Code Airway: </a:t>
            </a:r>
            <a:r>
              <a:rPr lang="en-US" dirty="0"/>
              <a:t>State </a:t>
            </a:r>
            <a:r>
              <a:rPr lang="en-US" dirty="0" smtClean="0"/>
              <a:t>“Code </a:t>
            </a:r>
            <a:r>
              <a:rPr lang="en-US" dirty="0"/>
              <a:t>Airway, Adult, Building __, Unit __, Room __,” and the phone extension from which you are calling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6640" y="238562"/>
            <a:ext cx="8587945" cy="66928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How Do I activate either an Airway ALERT or CODE AIRWAY?  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338" y="1661447"/>
            <a:ext cx="888511" cy="9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03" y="76200"/>
            <a:ext cx="8502071" cy="6191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Paging an Airway ALERT and  CODE AIRWAY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89503" y="705897"/>
            <a:ext cx="4844472" cy="591397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Airway Alert </a:t>
            </a:r>
            <a:r>
              <a:rPr lang="en-US" dirty="0" smtClean="0"/>
              <a:t>- Team members alerted by pager – </a:t>
            </a:r>
            <a:r>
              <a:rPr lang="en-US" b="1" u="sng" dirty="0" smtClean="0"/>
              <a:t>not overhead paged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Who is alerted?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RRT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Anesthesiologist (Anesthesiologist on call after hours)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ICU  Code Blue Pharmacist (Daytime)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Trauma Surgeon (TRACS)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House Supervisor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Lets key personnel know that they may be needed to respond to assist with an airway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Allows key members to complete current task in case needed </a:t>
            </a:r>
          </a:p>
          <a:p>
            <a:endParaRPr lang="en-US" sz="1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010150" y="718564"/>
            <a:ext cx="3924300" cy="49985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Code Airway </a:t>
            </a:r>
            <a:r>
              <a:rPr lang="en-US" dirty="0"/>
              <a:t>– Team members alerted by </a:t>
            </a:r>
            <a:r>
              <a:rPr lang="en-US" b="1" u="sng" dirty="0"/>
              <a:t>Overhead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Who is alerted?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Routine Code </a:t>
            </a:r>
            <a:r>
              <a:rPr lang="en-US" dirty="0"/>
              <a:t>Blue Response Team and: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Anesthesiologist (Anesthesiologist on call after hours</a:t>
            </a:r>
            <a:r>
              <a:rPr lang="en-US" dirty="0" smtClean="0"/>
              <a:t>)</a:t>
            </a: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Trauma Surgeon (TRACS</a:t>
            </a:r>
            <a:r>
              <a:rPr lang="en-US" dirty="0" smtClean="0"/>
              <a:t>)</a:t>
            </a:r>
          </a:p>
          <a:p>
            <a:pPr lvl="1" indent="0">
              <a:buNone/>
            </a:pPr>
            <a:r>
              <a:rPr lang="en-US" sz="1200" dirty="0" smtClean="0"/>
              <a:t>Personal radio-page, beepers will be activated as well as overhead page</a:t>
            </a:r>
            <a:endParaRPr lang="en-US" sz="1200" dirty="0"/>
          </a:p>
          <a:p>
            <a:pPr lvl="1" indent="0">
              <a:buNone/>
            </a:pPr>
            <a:endParaRPr lang="en-US" dirty="0" smtClean="0"/>
          </a:p>
          <a:p>
            <a:pPr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87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1211" y="142919"/>
            <a:ext cx="8587945" cy="104333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What Should You Do if you Suspect an Airway Issue?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3884488"/>
              </p:ext>
            </p:extLst>
          </p:nvPr>
        </p:nvGraphicFramePr>
        <p:xfrm>
          <a:off x="296562" y="1173891"/>
          <a:ext cx="8588331" cy="4817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0065" y="1447073"/>
            <a:ext cx="8933935" cy="46584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Special Intubation Equipment on Bronchoscopy Cart in ICU </a:t>
            </a:r>
          </a:p>
          <a:p>
            <a:pPr lvl="1" indent="0">
              <a:buNone/>
            </a:pPr>
            <a:r>
              <a:rPr lang="en-US" sz="2000" dirty="0" smtClean="0"/>
              <a:t>- </a:t>
            </a:r>
            <a:r>
              <a:rPr lang="en-US" dirty="0" smtClean="0"/>
              <a:t>Brought by the ICU RT who is not assigned that shift to Rapid Response Team 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smtClean="0"/>
              <a:t>Surgical Tracheostomy </a:t>
            </a:r>
            <a:r>
              <a:rPr lang="en-US" dirty="0" smtClean="0"/>
              <a:t>Box in ICU </a:t>
            </a:r>
          </a:p>
          <a:p>
            <a:pPr marL="1085850" lvl="1" indent="-342900">
              <a:buFontTx/>
              <a:buChar char="-"/>
            </a:pPr>
            <a:r>
              <a:rPr lang="en-US" dirty="0" smtClean="0"/>
              <a:t>Stored on Bronch cart    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3. Code Blue Backpack in ICU </a:t>
            </a:r>
          </a:p>
          <a:p>
            <a:pPr marL="1085850" lvl="1" indent="-342900">
              <a:buFontTx/>
              <a:buChar char="-"/>
            </a:pPr>
            <a:r>
              <a:rPr lang="en-US" dirty="0" smtClean="0"/>
              <a:t>Brought by the Critical Care Tech or ICU charge nurse</a:t>
            </a:r>
            <a:endParaRPr lang="en-US" dirty="0"/>
          </a:p>
          <a:p>
            <a:pPr lvl="1" indent="0">
              <a:buNone/>
            </a:pPr>
            <a:r>
              <a:rPr lang="en-US" sz="2400" dirty="0" smtClean="0"/>
              <a:t>(ED and OR will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sz="2400" dirty="0" smtClean="0"/>
              <a:t> need backpack contents)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0065" y="210065"/>
            <a:ext cx="8748584" cy="113296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Is There Special Equipment Needed for Airway ALERT or Code Airway?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1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84606" y="295206"/>
            <a:ext cx="54654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73038"/>
            <a:r>
              <a:rPr lang="en-US" sz="3200" b="1" spc="20" dirty="0" smtClean="0">
                <a:solidFill>
                  <a:srgbClr val="F6F6F6"/>
                </a:solidFill>
                <a:latin typeface="Lato Light"/>
                <a:cs typeface="Lato Light"/>
              </a:rPr>
              <a:t>For any questions please contact any of the following:</a:t>
            </a:r>
          </a:p>
          <a:p>
            <a:pPr marL="512762" indent="-457200">
              <a:buFont typeface="Arial" panose="020B0604020202020204" pitchFamily="34" charset="0"/>
              <a:buChar char="•"/>
            </a:pPr>
            <a:r>
              <a:rPr lang="en-US" sz="3200" b="1" spc="20" dirty="0" smtClean="0">
                <a:solidFill>
                  <a:srgbClr val="F6F6F6"/>
                </a:solidFill>
                <a:latin typeface="Lato Light"/>
                <a:cs typeface="Lato Light"/>
              </a:rPr>
              <a:t>Ann Alway, 46107</a:t>
            </a:r>
          </a:p>
          <a:p>
            <a:pPr marL="512762" indent="-457200">
              <a:buFont typeface="Arial" panose="020B0604020202020204" pitchFamily="34" charset="0"/>
              <a:buChar char="•"/>
            </a:pPr>
            <a:r>
              <a:rPr lang="en-US" sz="3200" b="1" spc="20" dirty="0" smtClean="0">
                <a:solidFill>
                  <a:srgbClr val="F6F6F6"/>
                </a:solidFill>
                <a:latin typeface="Lato Light"/>
                <a:cs typeface="Lato Light"/>
              </a:rPr>
              <a:t>Bill Cohagen, 43110</a:t>
            </a:r>
          </a:p>
          <a:p>
            <a:pPr marL="512762" indent="-457200">
              <a:buFont typeface="Arial" panose="020B0604020202020204" pitchFamily="34" charset="0"/>
              <a:buChar char="•"/>
            </a:pPr>
            <a:r>
              <a:rPr lang="en-US" sz="3200" b="1" spc="20" dirty="0" smtClean="0">
                <a:solidFill>
                  <a:srgbClr val="F6F6F6"/>
                </a:solidFill>
                <a:latin typeface="Lato Light"/>
                <a:cs typeface="Lato Light"/>
              </a:rPr>
              <a:t>Ryan Mackey, 42791</a:t>
            </a:r>
          </a:p>
          <a:p>
            <a:pPr algn="r"/>
            <a:endParaRPr lang="en-US" spc="20" dirty="0">
              <a:solidFill>
                <a:srgbClr val="F6F6F6"/>
              </a:solidFill>
              <a:latin typeface="Lato Light"/>
              <a:cs typeface="Lato Light"/>
            </a:endParaRPr>
          </a:p>
          <a:p>
            <a:pPr algn="r"/>
            <a:endParaRPr lang="en-US" spc="20" dirty="0" smtClean="0">
              <a:solidFill>
                <a:srgbClr val="F6F6F6"/>
              </a:solidFill>
              <a:latin typeface="Lato Light"/>
              <a:cs typeface="Lato Light"/>
            </a:endParaRPr>
          </a:p>
          <a:p>
            <a:endParaRPr lang="en-US" dirty="0">
              <a:solidFill>
                <a:srgbClr val="F6F6F6"/>
              </a:solidFill>
              <a:latin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004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HSU-CoBrand-SalemHealth-4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422" y="1810771"/>
            <a:ext cx="4880983" cy="149047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13103" y="3648409"/>
            <a:ext cx="7772400" cy="1001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2F92D5"/>
                </a:solidFill>
                <a:latin typeface="Lato Light"/>
                <a:ea typeface="+mj-ea"/>
                <a:cs typeface="Lato Light"/>
              </a:defRPr>
            </a:lvl1pPr>
          </a:lstStyle>
          <a:p>
            <a:pPr algn="ctr"/>
            <a:r>
              <a:rPr lang="en-US" sz="4800" spc="20" dirty="0" smtClean="0"/>
              <a:t>Thank You</a:t>
            </a:r>
            <a:endParaRPr lang="en-US" sz="4800" spc="20" dirty="0"/>
          </a:p>
        </p:txBody>
      </p:sp>
    </p:spTree>
    <p:extLst>
      <p:ext uri="{BB962C8B-B14F-4D97-AF65-F5344CB8AC3E}">
        <p14:creationId xmlns:p14="http://schemas.microsoft.com/office/powerpoint/2010/main" val="298540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185" y="930406"/>
            <a:ext cx="8409065" cy="52608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the end of this presentation, the learner will be able to identify: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meaning of Airway ALERT and clinical indications that precede Airway ALERT.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How response teams are notified of Airway ALERT.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The meaning of CODE AIRWAY and clinical indications that precede CODE AIRWAY.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/>
              <a:t>How response teams are notified of CODE AIRWAY.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864" y="269834"/>
            <a:ext cx="4597400" cy="44721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Objectives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6944" y="172167"/>
            <a:ext cx="8222147" cy="116843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Why do we need Airway ALERT  or  CODE AIRWAY?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31777261"/>
              </p:ext>
            </p:extLst>
          </p:nvPr>
        </p:nvGraphicFramePr>
        <p:xfrm>
          <a:off x="266944" y="1252151"/>
          <a:ext cx="8762756" cy="453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20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34714" y="1219199"/>
            <a:ext cx="8537835" cy="49434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Any patients with neck/oral surgery including: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Thyroidectomy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Carotid endarterectomy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Anterior </a:t>
            </a:r>
            <a:r>
              <a:rPr lang="en-US" sz="1800" dirty="0"/>
              <a:t>c</a:t>
            </a:r>
            <a:r>
              <a:rPr lang="en-US" sz="1800" dirty="0" smtClean="0"/>
              <a:t>ervical surgery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Patients with actual or potential for neck/oral swelling (post surgery hemorrhaging, abscess, tumor)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Large body habitus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err="1" smtClean="0"/>
              <a:t>Peritonsillar</a:t>
            </a:r>
            <a:r>
              <a:rPr lang="en-US" sz="1800" dirty="0" smtClean="0"/>
              <a:t> abscess, lodged foreign body lodged in </a:t>
            </a:r>
            <a:r>
              <a:rPr lang="en-US" sz="1800" dirty="0" smtClean="0"/>
              <a:t>airway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Croup</a:t>
            </a:r>
            <a:endParaRPr lang="en-US" sz="1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Any invasive lines that are inserted into Jugular vein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Inhalation injuries (burns, chemicals)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Angioedema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 smtClean="0"/>
              <a:t>Trauma (especially to neck)</a:t>
            </a:r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205" y="172995"/>
            <a:ext cx="8760941" cy="104620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Which Patients are at Risk for Developing a Airway Issues?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205" y="5905500"/>
            <a:ext cx="5504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References:</a:t>
            </a:r>
          </a:p>
          <a:p>
            <a:r>
              <a:rPr lang="en-US" sz="800" dirty="0">
                <a:solidFill>
                  <a:srgbClr val="0070C0"/>
                </a:solidFill>
                <a:hlinkClick r:id="rId2"/>
              </a:rPr>
              <a:t>http://</a:t>
            </a:r>
            <a:r>
              <a:rPr lang="en-US" sz="800" dirty="0" smtClean="0">
                <a:solidFill>
                  <a:srgbClr val="0070C0"/>
                </a:solidFill>
                <a:hlinkClick r:id="rId2"/>
              </a:rPr>
              <a:t>www.uptodate.com/contents/clinical-presentation-diagnostic-evaluation-and-management-of-central-airway-obstruction-in-adults</a:t>
            </a:r>
            <a:endParaRPr lang="en-US" sz="800" dirty="0" smtClean="0">
              <a:solidFill>
                <a:srgbClr val="0070C0"/>
              </a:solidFill>
            </a:endParaRPr>
          </a:p>
          <a:p>
            <a:endParaRPr lang="en-US" sz="800" dirty="0">
              <a:solidFill>
                <a:srgbClr val="0070C0"/>
              </a:solidFill>
            </a:endParaRPr>
          </a:p>
          <a:p>
            <a:r>
              <a:rPr lang="en-US" sz="800" dirty="0">
                <a:solidFill>
                  <a:srgbClr val="0070C0"/>
                </a:solidFill>
              </a:rPr>
              <a:t>Mark L, et al 2015. Difficult airway response team: a novel quality improvement program for managing hospital-wide airway emergencies.  </a:t>
            </a:r>
            <a:r>
              <a:rPr lang="en-US" sz="800" dirty="0" err="1">
                <a:solidFill>
                  <a:srgbClr val="0070C0"/>
                </a:solidFill>
              </a:rPr>
              <a:t>Anesth</a:t>
            </a:r>
            <a:r>
              <a:rPr lang="en-US" sz="800" dirty="0">
                <a:solidFill>
                  <a:srgbClr val="0070C0"/>
                </a:solidFill>
              </a:rPr>
              <a:t> </a:t>
            </a:r>
            <a:r>
              <a:rPr lang="en-US" sz="800" dirty="0" err="1">
                <a:solidFill>
                  <a:srgbClr val="0070C0"/>
                </a:solidFill>
              </a:rPr>
              <a:t>Analg</a:t>
            </a:r>
            <a:r>
              <a:rPr lang="en-US" sz="800" dirty="0">
                <a:solidFill>
                  <a:srgbClr val="0070C0"/>
                </a:solidFill>
              </a:rPr>
              <a:t> 121:127-139.</a:t>
            </a:r>
          </a:p>
        </p:txBody>
      </p:sp>
    </p:spTree>
    <p:extLst>
      <p:ext uri="{BB962C8B-B14F-4D97-AF65-F5344CB8AC3E}">
        <p14:creationId xmlns:p14="http://schemas.microsoft.com/office/powerpoint/2010/main" val="25821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989" y="128522"/>
            <a:ext cx="8378911" cy="112221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hat are Clinical </a:t>
            </a:r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Indications of </a:t>
            </a:r>
            <a:r>
              <a:rPr lang="en-US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Potential and/or Actual Airway Issue?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45989" y="1252549"/>
            <a:ext cx="5041557" cy="46053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Increase swelling to upper chest and neck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Dyspnea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Excessive drooling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Difficulty swallowing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Cough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Hemoptysis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Wheeze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Acute respiratory stridor, respiratory </a:t>
            </a:r>
            <a:r>
              <a:rPr lang="en-US" sz="2400" dirty="0" smtClean="0"/>
              <a:t>distress</a:t>
            </a:r>
          </a:p>
          <a:p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38" y="1746419"/>
            <a:ext cx="3884613" cy="2726197"/>
          </a:xfrm>
        </p:spPr>
      </p:pic>
      <p:sp>
        <p:nvSpPr>
          <p:cNvPr id="8" name="TextBox 7"/>
          <p:cNvSpPr txBox="1"/>
          <p:nvPr/>
        </p:nvSpPr>
        <p:spPr>
          <a:xfrm>
            <a:off x="5209496" y="4595302"/>
            <a:ext cx="330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Ludwigs Agina</a:t>
            </a:r>
          </a:p>
          <a:p>
            <a:r>
              <a:rPr lang="en-US" sz="1000" dirty="0" smtClean="0"/>
              <a:t>Obtained from http</a:t>
            </a:r>
            <a:r>
              <a:rPr lang="en-US" sz="1000" dirty="0"/>
              <a:t>://</a:t>
            </a:r>
            <a:r>
              <a:rPr lang="en-US" sz="1000" dirty="0" smtClean="0"/>
              <a:t>healthymouthhealthybody.org.in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0" y="5857875"/>
            <a:ext cx="4191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References:</a:t>
            </a:r>
          </a:p>
          <a:p>
            <a:r>
              <a:rPr lang="en-US" sz="900" dirty="0" smtClean="0"/>
              <a:t>http</a:t>
            </a:r>
            <a:r>
              <a:rPr lang="en-US" sz="900" dirty="0"/>
              <a:t>://</a:t>
            </a:r>
            <a:r>
              <a:rPr lang="en-US" sz="900" dirty="0" smtClean="0"/>
              <a:t>www.uptodate.com/contents/clinical-presentation-diagnostic-evaluation-and-management-of-central-airway-obstruction-in-adults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893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31167" y="1866181"/>
            <a:ext cx="8521283" cy="421983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Activated in collaboration with a provider when there is concern that the </a:t>
            </a:r>
            <a:r>
              <a:rPr lang="en-US" sz="3000" dirty="0" smtClean="0"/>
              <a:t>adult or pediatric patient </a:t>
            </a:r>
            <a:r>
              <a:rPr lang="en-US" sz="3000" dirty="0" smtClean="0"/>
              <a:t>may lose their airway and </a:t>
            </a:r>
            <a:r>
              <a:rPr lang="en-US" sz="3000" dirty="0" smtClean="0"/>
              <a:t>need </a:t>
            </a:r>
            <a:r>
              <a:rPr lang="en-US" sz="3000" dirty="0" smtClean="0"/>
              <a:t>intubation however: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RRT (</a:t>
            </a:r>
            <a:r>
              <a:rPr lang="en-US" sz="3000" dirty="0"/>
              <a:t> </a:t>
            </a:r>
            <a:r>
              <a:rPr lang="en-US" sz="3000" dirty="0" smtClean="0"/>
              <a:t>can also be RN from ED or OR) notifies on-call Intensivist of serious need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Time allows for preparation and planning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Patient can be oxygenated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3000" dirty="0" smtClean="0"/>
              <a:t>Patient remains stable at the time of assessment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3000" dirty="0"/>
          </a:p>
          <a:p>
            <a:pPr lvl="1" indent="0">
              <a:buNone/>
            </a:pPr>
            <a:endParaRPr lang="en-US" sz="3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6094" y="481114"/>
            <a:ext cx="8411430" cy="58159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 is a Airway ALERT Activated?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98867" y="3609002"/>
            <a:ext cx="8587945" cy="66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2F92D5"/>
                </a:solidFill>
                <a:latin typeface="Lato Light"/>
                <a:ea typeface="+mn-ea"/>
                <a:cs typeface="Lat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3186" y="3571875"/>
            <a:ext cx="8857246" cy="2705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76241" y="3394502"/>
            <a:ext cx="8411430" cy="581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2F92D5"/>
                </a:solidFill>
                <a:latin typeface="Lato Light"/>
                <a:ea typeface="+mn-ea"/>
                <a:cs typeface="Lato 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4" y="223045"/>
            <a:ext cx="1816955" cy="163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1946" y="847725"/>
            <a:ext cx="8488328" cy="4683576"/>
          </a:xfrm>
        </p:spPr>
        <p:txBody>
          <a:bodyPr/>
          <a:lstStyle/>
          <a:p>
            <a:r>
              <a:rPr lang="en-US" dirty="0"/>
              <a:t>Activated </a:t>
            </a:r>
            <a:r>
              <a:rPr lang="en-US" dirty="0" smtClean="0"/>
              <a:t>in collaboration with provider when </a:t>
            </a:r>
            <a:r>
              <a:rPr lang="en-US" dirty="0"/>
              <a:t>there is an inability to intubate the </a:t>
            </a:r>
            <a:r>
              <a:rPr lang="en-US" dirty="0" smtClean="0"/>
              <a:t>adult or pediatric patient </a:t>
            </a:r>
            <a:r>
              <a:rPr lang="en-US" dirty="0"/>
              <a:t>using standard intubation techniques and: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There </a:t>
            </a:r>
            <a:r>
              <a:rPr lang="en-US" sz="2800" dirty="0"/>
              <a:t>is an extreme time pressure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Extremely difficult or inability to </a:t>
            </a:r>
            <a:r>
              <a:rPr lang="en-US" sz="2800" dirty="0" smtClean="0"/>
              <a:t>oxygenate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When a Code Blue is already in progress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1945" y="254992"/>
            <a:ext cx="8488329" cy="447218"/>
          </a:xfrm>
        </p:spPr>
        <p:txBody>
          <a:bodyPr>
            <a:normAutofit fontScale="25000" lnSpcReduction="20000"/>
          </a:bodyPr>
          <a:lstStyle/>
          <a:p>
            <a:r>
              <a:rPr lang="en-US" sz="1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 </a:t>
            </a:r>
            <a:r>
              <a:rPr lang="en-US" sz="1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 a CODE AIRWAY </a:t>
            </a:r>
            <a:r>
              <a:rPr lang="en-US" sz="1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Activated? </a:t>
            </a:r>
            <a:endParaRPr lang="en-US" sz="1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76" y="3904114"/>
            <a:ext cx="1917699" cy="1917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81" y="4161606"/>
            <a:ext cx="1280160" cy="195072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12820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9507" y="1187206"/>
            <a:ext cx="8344470" cy="4508744"/>
          </a:xfrm>
        </p:spPr>
        <p:txBody>
          <a:bodyPr>
            <a:normAutofit/>
          </a:bodyPr>
          <a:lstStyle/>
          <a:p>
            <a:r>
              <a:rPr lang="en-US" sz="2600" dirty="0"/>
              <a:t>The following team members </a:t>
            </a:r>
            <a:r>
              <a:rPr lang="en-US" sz="2600" dirty="0" smtClean="0"/>
              <a:t>may activate an Airway ALERT:</a:t>
            </a:r>
            <a:endParaRPr lang="en-US" sz="2600" dirty="0"/>
          </a:p>
          <a:p>
            <a:pPr marL="1257300" lvl="1" indent="-514350">
              <a:buFont typeface="+mj-lt"/>
              <a:buAutoNum type="arabicPeriod"/>
            </a:pPr>
            <a:r>
              <a:rPr lang="en-US" sz="2600" dirty="0" smtClean="0"/>
              <a:t>ED Physicians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sz="2600" dirty="0" smtClean="0"/>
              <a:t>Physician(s) receiving report from RRT 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sz="2600" dirty="0" smtClean="0"/>
              <a:t>Rapid </a:t>
            </a:r>
            <a:r>
              <a:rPr lang="en-US" sz="2600" dirty="0"/>
              <a:t>Response Team (</a:t>
            </a:r>
            <a:r>
              <a:rPr lang="en-US" sz="2600" dirty="0" smtClean="0"/>
              <a:t>RRT) (or RN’s from ED and OR) </a:t>
            </a:r>
            <a:endParaRPr lang="en-US" sz="2600" dirty="0"/>
          </a:p>
          <a:p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3186" y="3571875"/>
            <a:ext cx="8857246" cy="2705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Lato Regular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28030" y="309054"/>
            <a:ext cx="8792402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Who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activates an Airway ALERT?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688" y="4186146"/>
            <a:ext cx="2448054" cy="16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1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35296" y="1187581"/>
            <a:ext cx="8422954" cy="4515170"/>
          </a:xfrm>
        </p:spPr>
        <p:txBody>
          <a:bodyPr/>
          <a:lstStyle/>
          <a:p>
            <a:r>
              <a:rPr lang="en-US" sz="2600" dirty="0"/>
              <a:t>The following team members may activate an </a:t>
            </a:r>
            <a:r>
              <a:rPr lang="en-US" sz="2600" dirty="0" smtClean="0"/>
              <a:t>CODE AIRWAY:</a:t>
            </a:r>
          </a:p>
          <a:p>
            <a:endParaRPr lang="en-US" sz="2600" dirty="0"/>
          </a:p>
          <a:p>
            <a:pPr marL="1257300" lvl="1" indent="-514350">
              <a:buFont typeface="+mj-lt"/>
              <a:buAutoNum type="arabicPeriod"/>
            </a:pPr>
            <a:r>
              <a:rPr lang="en-US" sz="2600" dirty="0"/>
              <a:t>ED Physicians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sz="2600" dirty="0"/>
              <a:t>Physician(s) receiving report from RRT 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sz="2600" dirty="0"/>
              <a:t>Rapid Response Team (RRT) </a:t>
            </a:r>
            <a:r>
              <a:rPr lang="en-US" sz="2600" dirty="0" smtClean="0"/>
              <a:t>(or RN’s from ED and OR) </a:t>
            </a:r>
          </a:p>
          <a:p>
            <a:pPr marL="1257300" lvl="1" indent="-514350">
              <a:buFont typeface="+mj-lt"/>
              <a:buAutoNum type="arabicPeriod"/>
            </a:pPr>
            <a:r>
              <a:rPr lang="en-US" sz="2600" dirty="0" smtClean="0"/>
              <a:t>Code Blue Response Team 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5864" y="323850"/>
            <a:ext cx="8168086" cy="61681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Who activates an 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CODE AIRWAY?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36790"/>
      </p:ext>
    </p:extLst>
  </p:cSld>
  <p:clrMapOvr>
    <a:masterClrMapping/>
  </p:clrMapOvr>
</p:sld>
</file>

<file path=ppt/theme/theme1.xml><?xml version="1.0" encoding="utf-8"?>
<a:theme xmlns:a="http://schemas.openxmlformats.org/drawingml/2006/main" name="OHSU Cool Blues Theme">
  <a:themeElements>
    <a:clrScheme name="OHSU Cool Blues Powerpoint ">
      <a:dk1>
        <a:srgbClr val="354952"/>
      </a:dk1>
      <a:lt1>
        <a:sysClr val="window" lastClr="FFFFFF"/>
      </a:lt1>
      <a:dk2>
        <a:srgbClr val="354952"/>
      </a:dk2>
      <a:lt2>
        <a:srgbClr val="FFFFFF"/>
      </a:lt2>
      <a:accent1>
        <a:srgbClr val="2E93D5"/>
      </a:accent1>
      <a:accent2>
        <a:srgbClr val="0E61B0"/>
      </a:accent2>
      <a:accent3>
        <a:srgbClr val="2E93D5"/>
      </a:accent3>
      <a:accent4>
        <a:srgbClr val="0E61B0"/>
      </a:accent4>
      <a:accent5>
        <a:srgbClr val="2E93D5"/>
      </a:accent5>
      <a:accent6>
        <a:srgbClr val="0E61B0"/>
      </a:accent6>
      <a:hlink>
        <a:srgbClr val="2E93D5"/>
      </a:hlink>
      <a:folHlink>
        <a:srgbClr val="0E61B0"/>
      </a:folHlink>
    </a:clrScheme>
    <a:fontScheme name="Office 2">
      <a:majorFont>
        <a:latin typeface="Lat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Noto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HSU-SALEM-HEALTH-PowerPoint-CoolBlues-PDF-Test.pptx" id="{291B2347-48DD-4180-B1B1-17F51C38EE2D}" vid="{48991331-0D89-4C17-BECA-490F22D8054D}"/>
    </a:ext>
  </a:extLst>
</a:theme>
</file>

<file path=ppt/theme/theme2.xml><?xml version="1.0" encoding="utf-8"?>
<a:theme xmlns:a="http://schemas.openxmlformats.org/drawingml/2006/main" name="Headline and Text Box">
  <a:themeElements>
    <a:clrScheme name="OHSU Cool Blues Powerpoint ">
      <a:dk1>
        <a:srgbClr val="354952"/>
      </a:dk1>
      <a:lt1>
        <a:sysClr val="window" lastClr="FFFFFF"/>
      </a:lt1>
      <a:dk2>
        <a:srgbClr val="354952"/>
      </a:dk2>
      <a:lt2>
        <a:srgbClr val="FFFFFF"/>
      </a:lt2>
      <a:accent1>
        <a:srgbClr val="2E93D5"/>
      </a:accent1>
      <a:accent2>
        <a:srgbClr val="0E61B0"/>
      </a:accent2>
      <a:accent3>
        <a:srgbClr val="2E93D5"/>
      </a:accent3>
      <a:accent4>
        <a:srgbClr val="0E61B0"/>
      </a:accent4>
      <a:accent5>
        <a:srgbClr val="2E93D5"/>
      </a:accent5>
      <a:accent6>
        <a:srgbClr val="0E61B0"/>
      </a:accent6>
      <a:hlink>
        <a:srgbClr val="2E93D5"/>
      </a:hlink>
      <a:folHlink>
        <a:srgbClr val="0E61B0"/>
      </a:folHlink>
    </a:clrScheme>
    <a:fontScheme name="Office 2">
      <a:majorFont>
        <a:latin typeface="Lat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Noto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HSU-SALEM-HEALTH-PowerPoint-CoolBlues-PDF-Test.pptx" id="{291B2347-48DD-4180-B1B1-17F51C38EE2D}" vid="{B5323C1B-7523-4C2C-A116-FD2ED5189CC8}"/>
    </a:ext>
  </a:extLst>
</a:theme>
</file>

<file path=ppt/theme/theme3.xml><?xml version="1.0" encoding="utf-8"?>
<a:theme xmlns:a="http://schemas.openxmlformats.org/drawingml/2006/main" name="Grey Title and Bullets w/Logo">
  <a:themeElements>
    <a:clrScheme name="OHSU Cool Blues Powerpoint ">
      <a:dk1>
        <a:srgbClr val="354952"/>
      </a:dk1>
      <a:lt1>
        <a:sysClr val="window" lastClr="FFFFFF"/>
      </a:lt1>
      <a:dk2>
        <a:srgbClr val="354952"/>
      </a:dk2>
      <a:lt2>
        <a:srgbClr val="FFFFFF"/>
      </a:lt2>
      <a:accent1>
        <a:srgbClr val="2E93D5"/>
      </a:accent1>
      <a:accent2>
        <a:srgbClr val="0E61B0"/>
      </a:accent2>
      <a:accent3>
        <a:srgbClr val="2E93D5"/>
      </a:accent3>
      <a:accent4>
        <a:srgbClr val="0E61B0"/>
      </a:accent4>
      <a:accent5>
        <a:srgbClr val="2E93D5"/>
      </a:accent5>
      <a:accent6>
        <a:srgbClr val="0E61B0"/>
      </a:accent6>
      <a:hlink>
        <a:srgbClr val="2E93D5"/>
      </a:hlink>
      <a:folHlink>
        <a:srgbClr val="0E61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HSU-SALEM-HEALTH-PowerPoint-CoolBlues-PDF-Test.pptx" id="{291B2347-48DD-4180-B1B1-17F51C38EE2D}" vid="{04B9A857-790B-483D-9301-064EDD3A6752}"/>
    </a:ext>
  </a:extLst>
</a:theme>
</file>

<file path=ppt/theme/theme4.xml><?xml version="1.0" encoding="utf-8"?>
<a:theme xmlns:a="http://schemas.openxmlformats.org/drawingml/2006/main" name="Grey Title and Bullets ">
  <a:themeElements>
    <a:clrScheme name="OHSU Cool Blues Powerpoint ">
      <a:dk1>
        <a:srgbClr val="354952"/>
      </a:dk1>
      <a:lt1>
        <a:sysClr val="window" lastClr="FFFFFF"/>
      </a:lt1>
      <a:dk2>
        <a:srgbClr val="354952"/>
      </a:dk2>
      <a:lt2>
        <a:srgbClr val="FFFFFF"/>
      </a:lt2>
      <a:accent1>
        <a:srgbClr val="2E93D5"/>
      </a:accent1>
      <a:accent2>
        <a:srgbClr val="0E61B0"/>
      </a:accent2>
      <a:accent3>
        <a:srgbClr val="2E93D5"/>
      </a:accent3>
      <a:accent4>
        <a:srgbClr val="0E61B0"/>
      </a:accent4>
      <a:accent5>
        <a:srgbClr val="2E93D5"/>
      </a:accent5>
      <a:accent6>
        <a:srgbClr val="0E61B0"/>
      </a:accent6>
      <a:hlink>
        <a:srgbClr val="2E93D5"/>
      </a:hlink>
      <a:folHlink>
        <a:srgbClr val="0E61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HSU-SALEM-HEALTH-PowerPoint-CoolBlues-PDF-Test.pptx" id="{291B2347-48DD-4180-B1B1-17F51C38EE2D}" vid="{283DB9A0-2836-4449-8EB2-56BFAF25401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PPoint_OHSU-SH-CoolBlues</Template>
  <TotalTime>662</TotalTime>
  <Words>842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Lato Bold</vt:lpstr>
      <vt:lpstr>Lato Light</vt:lpstr>
      <vt:lpstr>Lato Regular</vt:lpstr>
      <vt:lpstr>Noto</vt:lpstr>
      <vt:lpstr>Noto Serif</vt:lpstr>
      <vt:lpstr>OHSU Cool Blues Theme</vt:lpstr>
      <vt:lpstr>Headline and Text Box</vt:lpstr>
      <vt:lpstr>Grey Title and Bullets w/Logo</vt:lpstr>
      <vt:lpstr>Grey Title and Bullets </vt:lpstr>
      <vt:lpstr>PowerPoint Presentation</vt:lpstr>
      <vt:lpstr>PowerPoint Presentation</vt:lpstr>
      <vt:lpstr>PowerPoint Presentation</vt:lpstr>
      <vt:lpstr>PowerPoint Presentation</vt:lpstr>
      <vt:lpstr> What are Clinical Indications of a Potential and/or Actual Airway Issue?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Paging an Airway ALERT and  CODE AIRWAY</vt:lpstr>
      <vt:lpstr>PowerPoint Presentation</vt:lpstr>
      <vt:lpstr>PowerPoint Presentation</vt:lpstr>
      <vt:lpstr>PowerPoint Presentation</vt:lpstr>
      <vt:lpstr>PowerPoint Presentation</vt:lpstr>
    </vt:vector>
  </TitlesOfParts>
  <Company>Salem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J. Edwards</dc:creator>
  <cp:lastModifiedBy>Ann D. Alway</cp:lastModifiedBy>
  <cp:revision>74</cp:revision>
  <cp:lastPrinted>2016-10-31T17:55:07Z</cp:lastPrinted>
  <dcterms:created xsi:type="dcterms:W3CDTF">2016-08-24T23:00:53Z</dcterms:created>
  <dcterms:modified xsi:type="dcterms:W3CDTF">2016-11-18T14:47:04Z</dcterms:modified>
</cp:coreProperties>
</file>