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72" r:id="rId2"/>
    <p:sldMasterId id="2147483696" r:id="rId3"/>
  </p:sldMasterIdLst>
  <p:notesMasterIdLst>
    <p:notesMasterId r:id="rId14"/>
  </p:notesMasterIdLst>
  <p:handoutMasterIdLst>
    <p:handoutMasterId r:id="rId15"/>
  </p:handoutMasterIdLst>
  <p:sldIdLst>
    <p:sldId id="256" r:id="rId4"/>
    <p:sldId id="335" r:id="rId5"/>
    <p:sldId id="341" r:id="rId6"/>
    <p:sldId id="346" r:id="rId7"/>
    <p:sldId id="344" r:id="rId8"/>
    <p:sldId id="280" r:id="rId9"/>
    <p:sldId id="288" r:id="rId10"/>
    <p:sldId id="277" r:id="rId11"/>
    <p:sldId id="347" r:id="rId12"/>
    <p:sldId id="348" r:id="rId13"/>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T. Frenzel" initials="ETF" lastIdx="3" clrIdx="0">
    <p:extLst>
      <p:ext uri="{19B8F6BF-5375-455C-9EA6-DF929625EA0E}">
        <p15:presenceInfo xmlns:p15="http://schemas.microsoft.com/office/powerpoint/2012/main" userId="S-1-5-21-609144931-3336016585-2084439758-125161" providerId="AD"/>
      </p:ext>
    </p:extLst>
  </p:cmAuthor>
  <p:cmAuthor id="2" name="Justina L. Bond" initials="JLB" lastIdx="1" clrIdx="1">
    <p:extLst>
      <p:ext uri="{19B8F6BF-5375-455C-9EA6-DF929625EA0E}">
        <p15:presenceInfo xmlns:p15="http://schemas.microsoft.com/office/powerpoint/2012/main" userId="S-1-5-21-609144931-3336016585-2084439758-592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0098"/>
    <a:srgbClr val="B095DA"/>
    <a:srgbClr val="F3A42E"/>
    <a:srgbClr val="32006E"/>
    <a:srgbClr val="001689"/>
    <a:srgbClr val="94C0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32" autoAdjust="0"/>
    <p:restoredTop sz="67000" autoAdjust="0"/>
  </p:normalViewPr>
  <p:slideViewPr>
    <p:cSldViewPr snapToGrid="0" snapToObjects="1">
      <p:cViewPr varScale="1">
        <p:scale>
          <a:sx n="45" d="100"/>
          <a:sy n="45" d="100"/>
        </p:scale>
        <p:origin x="2016" y="36"/>
      </p:cViewPr>
      <p:guideLst>
        <p:guide orient="horz" pos="2160"/>
        <p:guide pos="2880"/>
      </p:guideLst>
    </p:cSldViewPr>
  </p:slideViewPr>
  <p:notesTextViewPr>
    <p:cViewPr>
      <p:scale>
        <a:sx n="3" d="2"/>
        <a:sy n="3" d="2"/>
      </p:scale>
      <p:origin x="0" y="0"/>
    </p:cViewPr>
  </p:notesTextViewPr>
  <p:sorterViewPr>
    <p:cViewPr>
      <p:scale>
        <a:sx n="130" d="100"/>
        <a:sy n="130" d="100"/>
      </p:scale>
      <p:origin x="0" y="-50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0ACF14-8C4B-44E2-BA13-7E46D5942BE1}" type="doc">
      <dgm:prSet loTypeId="urn:microsoft.com/office/officeart/2005/8/layout/radial6" loCatId="relationship" qsTypeId="urn:microsoft.com/office/officeart/2005/8/quickstyle/simple1" qsCatId="simple" csTypeId="urn:microsoft.com/office/officeart/2005/8/colors/accent4_3" csCatId="accent4" phldr="1"/>
      <dgm:spPr/>
      <dgm:t>
        <a:bodyPr/>
        <a:lstStyle/>
        <a:p>
          <a:endParaRPr lang="en-US"/>
        </a:p>
      </dgm:t>
    </dgm:pt>
    <dgm:pt modelId="{EC4B7E24-64B3-405B-AD45-B569A3663CD5}">
      <dgm:prSet phldrT="[Text]"/>
      <dgm:spPr/>
      <dgm:t>
        <a:bodyPr/>
        <a:lstStyle/>
        <a:p>
          <a:r>
            <a:rPr lang="en-US" dirty="0"/>
            <a:t>Respectful Workplace Conduct Examples</a:t>
          </a:r>
        </a:p>
      </dgm:t>
    </dgm:pt>
    <dgm:pt modelId="{6CF251CE-74B0-4C2F-9713-0B4826CC9018}" type="parTrans" cxnId="{08635222-F27C-4DBA-A7ED-22A817CBCBF4}">
      <dgm:prSet/>
      <dgm:spPr/>
      <dgm:t>
        <a:bodyPr/>
        <a:lstStyle/>
        <a:p>
          <a:endParaRPr lang="en-US"/>
        </a:p>
      </dgm:t>
    </dgm:pt>
    <dgm:pt modelId="{878EFD84-7EA3-46D5-9971-A5D69E7D6BBC}" type="sibTrans" cxnId="{08635222-F27C-4DBA-A7ED-22A817CBCBF4}">
      <dgm:prSet/>
      <dgm:spPr/>
      <dgm:t>
        <a:bodyPr/>
        <a:lstStyle/>
        <a:p>
          <a:endParaRPr lang="en-US"/>
        </a:p>
      </dgm:t>
    </dgm:pt>
    <dgm:pt modelId="{C15628BE-179F-4265-ACAA-A716DE595403}">
      <dgm:prSet phldrT="[Text]"/>
      <dgm:spPr/>
      <dgm:t>
        <a:bodyPr/>
        <a:lstStyle/>
        <a:p>
          <a:r>
            <a:rPr lang="en-US" dirty="0"/>
            <a:t>Offering help when a coworker is having a hard time</a:t>
          </a:r>
        </a:p>
      </dgm:t>
    </dgm:pt>
    <dgm:pt modelId="{1A19D4EC-0689-453C-AF71-560F4D3D20EF}" type="parTrans" cxnId="{D8DC33F9-3561-44FE-8931-FED009E38AE3}">
      <dgm:prSet/>
      <dgm:spPr/>
      <dgm:t>
        <a:bodyPr/>
        <a:lstStyle/>
        <a:p>
          <a:endParaRPr lang="en-US"/>
        </a:p>
      </dgm:t>
    </dgm:pt>
    <dgm:pt modelId="{15F29459-FE22-49CC-8333-EFAC15CD8F71}" type="sibTrans" cxnId="{D8DC33F9-3561-44FE-8931-FED009E38AE3}">
      <dgm:prSet/>
      <dgm:spPr/>
      <dgm:t>
        <a:bodyPr/>
        <a:lstStyle/>
        <a:p>
          <a:endParaRPr lang="en-US"/>
        </a:p>
      </dgm:t>
    </dgm:pt>
    <dgm:pt modelId="{112682B7-D23C-424E-8417-CE0E7629403C}">
      <dgm:prSet phldrT="[Text]"/>
      <dgm:spPr/>
      <dgm:t>
        <a:bodyPr/>
        <a:lstStyle/>
        <a:p>
          <a:r>
            <a:rPr lang="en-US" dirty="0"/>
            <a:t>Respecting a coworker’s </a:t>
          </a:r>
          <a:r>
            <a:rPr lang="en-US" dirty="0" smtClean="0"/>
            <a:t>background and beliefs</a:t>
          </a:r>
          <a:endParaRPr lang="en-US" dirty="0"/>
        </a:p>
      </dgm:t>
    </dgm:pt>
    <dgm:pt modelId="{47F79233-9732-4806-A1C8-B60C0F58D446}" type="parTrans" cxnId="{12581248-7ADA-45D6-94A2-51B600CDC9C5}">
      <dgm:prSet/>
      <dgm:spPr/>
      <dgm:t>
        <a:bodyPr/>
        <a:lstStyle/>
        <a:p>
          <a:endParaRPr lang="en-US"/>
        </a:p>
      </dgm:t>
    </dgm:pt>
    <dgm:pt modelId="{6BA70489-D4C7-4FEF-AC58-3F31A62D9CCA}" type="sibTrans" cxnId="{12581248-7ADA-45D6-94A2-51B600CDC9C5}">
      <dgm:prSet/>
      <dgm:spPr/>
      <dgm:t>
        <a:bodyPr/>
        <a:lstStyle/>
        <a:p>
          <a:endParaRPr lang="en-US"/>
        </a:p>
      </dgm:t>
    </dgm:pt>
    <dgm:pt modelId="{769F8B23-5918-43B9-A56A-25D6A3864017}">
      <dgm:prSet phldrT="[Text]"/>
      <dgm:spPr/>
      <dgm:t>
        <a:bodyPr/>
        <a:lstStyle/>
        <a:p>
          <a:r>
            <a:rPr lang="en-US" dirty="0"/>
            <a:t>Respecting a coworker’s privacy</a:t>
          </a:r>
        </a:p>
      </dgm:t>
    </dgm:pt>
    <dgm:pt modelId="{BE08BC19-A14F-4B20-8733-B531DA9FC8E0}" type="parTrans" cxnId="{09F1B0AF-DA69-4746-8963-43B2697C0EF8}">
      <dgm:prSet/>
      <dgm:spPr/>
      <dgm:t>
        <a:bodyPr/>
        <a:lstStyle/>
        <a:p>
          <a:endParaRPr lang="en-US"/>
        </a:p>
      </dgm:t>
    </dgm:pt>
    <dgm:pt modelId="{6DC689E9-B3AC-4364-BBA6-43B3129378BB}" type="sibTrans" cxnId="{09F1B0AF-DA69-4746-8963-43B2697C0EF8}">
      <dgm:prSet/>
      <dgm:spPr/>
      <dgm:t>
        <a:bodyPr/>
        <a:lstStyle/>
        <a:p>
          <a:endParaRPr lang="en-US"/>
        </a:p>
      </dgm:t>
    </dgm:pt>
    <dgm:pt modelId="{0145A03C-3E13-4F24-A733-4E1A6829AE26}">
      <dgm:prSet phldrT="[Text]"/>
      <dgm:spPr/>
      <dgm:t>
        <a:bodyPr/>
        <a:lstStyle/>
        <a:p>
          <a:r>
            <a:rPr lang="en-US" dirty="0"/>
            <a:t>Asking your team for ideas</a:t>
          </a:r>
        </a:p>
      </dgm:t>
    </dgm:pt>
    <dgm:pt modelId="{9EDEE1F9-642B-482F-BDE8-6C8507D0289E}" type="parTrans" cxnId="{C83B63BD-79E6-488E-A027-B9831A214ED7}">
      <dgm:prSet/>
      <dgm:spPr/>
      <dgm:t>
        <a:bodyPr/>
        <a:lstStyle/>
        <a:p>
          <a:endParaRPr lang="en-US"/>
        </a:p>
      </dgm:t>
    </dgm:pt>
    <dgm:pt modelId="{20891738-2C34-4069-89AE-B9EFC0603521}" type="sibTrans" cxnId="{C83B63BD-79E6-488E-A027-B9831A214ED7}">
      <dgm:prSet/>
      <dgm:spPr/>
      <dgm:t>
        <a:bodyPr/>
        <a:lstStyle/>
        <a:p>
          <a:endParaRPr lang="en-US"/>
        </a:p>
      </dgm:t>
    </dgm:pt>
    <dgm:pt modelId="{B25E249B-067B-4D2C-96A6-BC39813BD903}">
      <dgm:prSet phldrT="[Text]"/>
      <dgm:spPr/>
      <dgm:t>
        <a:bodyPr/>
        <a:lstStyle/>
        <a:p>
          <a:r>
            <a:rPr lang="en-US" dirty="0"/>
            <a:t>Voicing appreciation for a completed work task</a:t>
          </a:r>
        </a:p>
      </dgm:t>
    </dgm:pt>
    <dgm:pt modelId="{8E164501-8F2F-4F7D-8B84-747957B3A00A}" type="parTrans" cxnId="{5A6E0CED-B7B5-41D0-8F7F-DB35569FF9B5}">
      <dgm:prSet/>
      <dgm:spPr/>
      <dgm:t>
        <a:bodyPr/>
        <a:lstStyle/>
        <a:p>
          <a:endParaRPr lang="en-US"/>
        </a:p>
      </dgm:t>
    </dgm:pt>
    <dgm:pt modelId="{3BB3FBEC-D614-4E01-A1E0-5BD8FF8CF495}" type="sibTrans" cxnId="{5A6E0CED-B7B5-41D0-8F7F-DB35569FF9B5}">
      <dgm:prSet/>
      <dgm:spPr/>
      <dgm:t>
        <a:bodyPr/>
        <a:lstStyle/>
        <a:p>
          <a:endParaRPr lang="en-US"/>
        </a:p>
      </dgm:t>
    </dgm:pt>
    <dgm:pt modelId="{EEB36E13-F83A-4563-8B07-D437FE9B68B1}">
      <dgm:prSet phldrT="[Text]"/>
      <dgm:spPr/>
      <dgm:t>
        <a:bodyPr/>
        <a:lstStyle/>
        <a:p>
          <a:r>
            <a:rPr lang="en-US" dirty="0"/>
            <a:t>Seeking a coworker’s opinion in a meeting</a:t>
          </a:r>
        </a:p>
      </dgm:t>
    </dgm:pt>
    <dgm:pt modelId="{CFF03D1B-3B11-4C5E-BF61-277CA52AFDA5}" type="parTrans" cxnId="{79E36F87-2261-4EA5-ABEE-78583F6F4246}">
      <dgm:prSet/>
      <dgm:spPr/>
      <dgm:t>
        <a:bodyPr/>
        <a:lstStyle/>
        <a:p>
          <a:endParaRPr lang="en-US"/>
        </a:p>
      </dgm:t>
    </dgm:pt>
    <dgm:pt modelId="{3EBE72F3-6D30-4EFC-B360-B8A785FFD5E1}" type="sibTrans" cxnId="{79E36F87-2261-4EA5-ABEE-78583F6F4246}">
      <dgm:prSet/>
      <dgm:spPr/>
      <dgm:t>
        <a:bodyPr/>
        <a:lstStyle/>
        <a:p>
          <a:endParaRPr lang="en-US"/>
        </a:p>
      </dgm:t>
    </dgm:pt>
    <dgm:pt modelId="{4503B950-A3E3-46B8-B1DE-FD66CFCDC83E}">
      <dgm:prSet phldrT="[Text]"/>
      <dgm:spPr/>
      <dgm:t>
        <a:bodyPr/>
        <a:lstStyle/>
        <a:p>
          <a:r>
            <a:rPr lang="en-US" dirty="0"/>
            <a:t>Politely voicing your disagreement and offering a solution</a:t>
          </a:r>
        </a:p>
      </dgm:t>
    </dgm:pt>
    <dgm:pt modelId="{2657B80A-22DF-47AD-815B-C77E189DA1D1}" type="parTrans" cxnId="{38BCC5F3-EF62-407E-B9B8-F42BB53A174D}">
      <dgm:prSet/>
      <dgm:spPr/>
      <dgm:t>
        <a:bodyPr/>
        <a:lstStyle/>
        <a:p>
          <a:endParaRPr lang="en-US"/>
        </a:p>
      </dgm:t>
    </dgm:pt>
    <dgm:pt modelId="{E90C7867-682B-4DB0-8071-24F8B796B8B2}" type="sibTrans" cxnId="{38BCC5F3-EF62-407E-B9B8-F42BB53A174D}">
      <dgm:prSet/>
      <dgm:spPr/>
      <dgm:t>
        <a:bodyPr/>
        <a:lstStyle/>
        <a:p>
          <a:endParaRPr lang="en-US"/>
        </a:p>
      </dgm:t>
    </dgm:pt>
    <dgm:pt modelId="{BF6BBA22-339B-4444-9F6A-7BCD470758B7}" type="pres">
      <dgm:prSet presAssocID="{4A0ACF14-8C4B-44E2-BA13-7E46D5942BE1}" presName="Name0" presStyleCnt="0">
        <dgm:presLayoutVars>
          <dgm:chMax val="1"/>
          <dgm:dir/>
          <dgm:animLvl val="ctr"/>
          <dgm:resizeHandles val="exact"/>
        </dgm:presLayoutVars>
      </dgm:prSet>
      <dgm:spPr/>
      <dgm:t>
        <a:bodyPr/>
        <a:lstStyle/>
        <a:p>
          <a:endParaRPr lang="en-US"/>
        </a:p>
      </dgm:t>
    </dgm:pt>
    <dgm:pt modelId="{C35265E8-89B1-46F5-8B22-7B59AFC5331E}" type="pres">
      <dgm:prSet presAssocID="{EC4B7E24-64B3-405B-AD45-B569A3663CD5}" presName="centerShape" presStyleLbl="node0" presStyleIdx="0" presStyleCnt="1"/>
      <dgm:spPr/>
      <dgm:t>
        <a:bodyPr/>
        <a:lstStyle/>
        <a:p>
          <a:endParaRPr lang="en-US"/>
        </a:p>
      </dgm:t>
    </dgm:pt>
    <dgm:pt modelId="{49BE3753-B089-4EB5-88D1-6F083436D415}" type="pres">
      <dgm:prSet presAssocID="{C15628BE-179F-4265-ACAA-A716DE595403}" presName="node" presStyleLbl="node1" presStyleIdx="0" presStyleCnt="7">
        <dgm:presLayoutVars>
          <dgm:bulletEnabled val="1"/>
        </dgm:presLayoutVars>
      </dgm:prSet>
      <dgm:spPr/>
      <dgm:t>
        <a:bodyPr/>
        <a:lstStyle/>
        <a:p>
          <a:endParaRPr lang="en-US"/>
        </a:p>
      </dgm:t>
    </dgm:pt>
    <dgm:pt modelId="{66877623-9EAD-44D5-A572-B0C03476F266}" type="pres">
      <dgm:prSet presAssocID="{C15628BE-179F-4265-ACAA-A716DE595403}" presName="dummy" presStyleCnt="0"/>
      <dgm:spPr/>
    </dgm:pt>
    <dgm:pt modelId="{4B7BDE7F-F301-4C69-8FEF-AE2168AE9653}" type="pres">
      <dgm:prSet presAssocID="{15F29459-FE22-49CC-8333-EFAC15CD8F71}" presName="sibTrans" presStyleLbl="sibTrans2D1" presStyleIdx="0" presStyleCnt="7"/>
      <dgm:spPr/>
      <dgm:t>
        <a:bodyPr/>
        <a:lstStyle/>
        <a:p>
          <a:endParaRPr lang="en-US"/>
        </a:p>
      </dgm:t>
    </dgm:pt>
    <dgm:pt modelId="{DB8BA339-255D-4988-B5F8-E090393CCDD8}" type="pres">
      <dgm:prSet presAssocID="{112682B7-D23C-424E-8417-CE0E7629403C}" presName="node" presStyleLbl="node1" presStyleIdx="1" presStyleCnt="7">
        <dgm:presLayoutVars>
          <dgm:bulletEnabled val="1"/>
        </dgm:presLayoutVars>
      </dgm:prSet>
      <dgm:spPr/>
      <dgm:t>
        <a:bodyPr/>
        <a:lstStyle/>
        <a:p>
          <a:endParaRPr lang="en-US"/>
        </a:p>
      </dgm:t>
    </dgm:pt>
    <dgm:pt modelId="{28C425D4-B233-4A9D-8EEC-739FC853B3EE}" type="pres">
      <dgm:prSet presAssocID="{112682B7-D23C-424E-8417-CE0E7629403C}" presName="dummy" presStyleCnt="0"/>
      <dgm:spPr/>
    </dgm:pt>
    <dgm:pt modelId="{53180FDD-00A5-4E8C-AAF8-7E18778C9348}" type="pres">
      <dgm:prSet presAssocID="{6BA70489-D4C7-4FEF-AC58-3F31A62D9CCA}" presName="sibTrans" presStyleLbl="sibTrans2D1" presStyleIdx="1" presStyleCnt="7"/>
      <dgm:spPr/>
      <dgm:t>
        <a:bodyPr/>
        <a:lstStyle/>
        <a:p>
          <a:endParaRPr lang="en-US"/>
        </a:p>
      </dgm:t>
    </dgm:pt>
    <dgm:pt modelId="{EFDA49CE-893B-4E18-BB2D-F4CE8DCE4E9B}" type="pres">
      <dgm:prSet presAssocID="{769F8B23-5918-43B9-A56A-25D6A3864017}" presName="node" presStyleLbl="node1" presStyleIdx="2" presStyleCnt="7">
        <dgm:presLayoutVars>
          <dgm:bulletEnabled val="1"/>
        </dgm:presLayoutVars>
      </dgm:prSet>
      <dgm:spPr/>
      <dgm:t>
        <a:bodyPr/>
        <a:lstStyle/>
        <a:p>
          <a:endParaRPr lang="en-US"/>
        </a:p>
      </dgm:t>
    </dgm:pt>
    <dgm:pt modelId="{2A4B039B-9453-41C8-920A-1636788543FE}" type="pres">
      <dgm:prSet presAssocID="{769F8B23-5918-43B9-A56A-25D6A3864017}" presName="dummy" presStyleCnt="0"/>
      <dgm:spPr/>
    </dgm:pt>
    <dgm:pt modelId="{B56FA7A0-0557-41E9-AEFF-A6319CBB8B54}" type="pres">
      <dgm:prSet presAssocID="{6DC689E9-B3AC-4364-BBA6-43B3129378BB}" presName="sibTrans" presStyleLbl="sibTrans2D1" presStyleIdx="2" presStyleCnt="7"/>
      <dgm:spPr/>
      <dgm:t>
        <a:bodyPr/>
        <a:lstStyle/>
        <a:p>
          <a:endParaRPr lang="en-US"/>
        </a:p>
      </dgm:t>
    </dgm:pt>
    <dgm:pt modelId="{11B3E4E6-2F3D-4DD2-AAEC-1C0BA2D6B45E}" type="pres">
      <dgm:prSet presAssocID="{0145A03C-3E13-4F24-A733-4E1A6829AE26}" presName="node" presStyleLbl="node1" presStyleIdx="3" presStyleCnt="7">
        <dgm:presLayoutVars>
          <dgm:bulletEnabled val="1"/>
        </dgm:presLayoutVars>
      </dgm:prSet>
      <dgm:spPr/>
      <dgm:t>
        <a:bodyPr/>
        <a:lstStyle/>
        <a:p>
          <a:endParaRPr lang="en-US"/>
        </a:p>
      </dgm:t>
    </dgm:pt>
    <dgm:pt modelId="{BC5C8956-4595-4B79-B023-7CD682E6A035}" type="pres">
      <dgm:prSet presAssocID="{0145A03C-3E13-4F24-A733-4E1A6829AE26}" presName="dummy" presStyleCnt="0"/>
      <dgm:spPr/>
    </dgm:pt>
    <dgm:pt modelId="{86CBA0D1-9829-4301-957A-E24C0DCD8DC4}" type="pres">
      <dgm:prSet presAssocID="{20891738-2C34-4069-89AE-B9EFC0603521}" presName="sibTrans" presStyleLbl="sibTrans2D1" presStyleIdx="3" presStyleCnt="7"/>
      <dgm:spPr/>
      <dgm:t>
        <a:bodyPr/>
        <a:lstStyle/>
        <a:p>
          <a:endParaRPr lang="en-US"/>
        </a:p>
      </dgm:t>
    </dgm:pt>
    <dgm:pt modelId="{BFF2CC24-049C-4ADA-9B5C-DC6A403C0626}" type="pres">
      <dgm:prSet presAssocID="{B25E249B-067B-4D2C-96A6-BC39813BD903}" presName="node" presStyleLbl="node1" presStyleIdx="4" presStyleCnt="7">
        <dgm:presLayoutVars>
          <dgm:bulletEnabled val="1"/>
        </dgm:presLayoutVars>
      </dgm:prSet>
      <dgm:spPr/>
      <dgm:t>
        <a:bodyPr/>
        <a:lstStyle/>
        <a:p>
          <a:endParaRPr lang="en-US"/>
        </a:p>
      </dgm:t>
    </dgm:pt>
    <dgm:pt modelId="{E23D61A4-CC50-45BE-9F87-0B9FA10A4C96}" type="pres">
      <dgm:prSet presAssocID="{B25E249B-067B-4D2C-96A6-BC39813BD903}" presName="dummy" presStyleCnt="0"/>
      <dgm:spPr/>
    </dgm:pt>
    <dgm:pt modelId="{B33386A9-A5A5-4123-A74E-F84251D2576C}" type="pres">
      <dgm:prSet presAssocID="{3BB3FBEC-D614-4E01-A1E0-5BD8FF8CF495}" presName="sibTrans" presStyleLbl="sibTrans2D1" presStyleIdx="4" presStyleCnt="7"/>
      <dgm:spPr/>
      <dgm:t>
        <a:bodyPr/>
        <a:lstStyle/>
        <a:p>
          <a:endParaRPr lang="en-US"/>
        </a:p>
      </dgm:t>
    </dgm:pt>
    <dgm:pt modelId="{C35DBE91-1B16-4FC6-ABAF-07379752B301}" type="pres">
      <dgm:prSet presAssocID="{EEB36E13-F83A-4563-8B07-D437FE9B68B1}" presName="node" presStyleLbl="node1" presStyleIdx="5" presStyleCnt="7">
        <dgm:presLayoutVars>
          <dgm:bulletEnabled val="1"/>
        </dgm:presLayoutVars>
      </dgm:prSet>
      <dgm:spPr/>
      <dgm:t>
        <a:bodyPr/>
        <a:lstStyle/>
        <a:p>
          <a:endParaRPr lang="en-US"/>
        </a:p>
      </dgm:t>
    </dgm:pt>
    <dgm:pt modelId="{2FD13C2C-E2DF-411B-A7A1-BD829939720F}" type="pres">
      <dgm:prSet presAssocID="{EEB36E13-F83A-4563-8B07-D437FE9B68B1}" presName="dummy" presStyleCnt="0"/>
      <dgm:spPr/>
    </dgm:pt>
    <dgm:pt modelId="{1C479E56-5E5C-4B4B-B0D6-5D3011E5FD61}" type="pres">
      <dgm:prSet presAssocID="{3EBE72F3-6D30-4EFC-B360-B8A785FFD5E1}" presName="sibTrans" presStyleLbl="sibTrans2D1" presStyleIdx="5" presStyleCnt="7"/>
      <dgm:spPr/>
      <dgm:t>
        <a:bodyPr/>
        <a:lstStyle/>
        <a:p>
          <a:endParaRPr lang="en-US"/>
        </a:p>
      </dgm:t>
    </dgm:pt>
    <dgm:pt modelId="{FCD7AFBC-061D-4345-BA43-2F1C935B4220}" type="pres">
      <dgm:prSet presAssocID="{4503B950-A3E3-46B8-B1DE-FD66CFCDC83E}" presName="node" presStyleLbl="node1" presStyleIdx="6" presStyleCnt="7">
        <dgm:presLayoutVars>
          <dgm:bulletEnabled val="1"/>
        </dgm:presLayoutVars>
      </dgm:prSet>
      <dgm:spPr/>
      <dgm:t>
        <a:bodyPr/>
        <a:lstStyle/>
        <a:p>
          <a:endParaRPr lang="en-US"/>
        </a:p>
      </dgm:t>
    </dgm:pt>
    <dgm:pt modelId="{2A9D1605-7D49-446C-B712-3152E4ABD924}" type="pres">
      <dgm:prSet presAssocID="{4503B950-A3E3-46B8-B1DE-FD66CFCDC83E}" presName="dummy" presStyleCnt="0"/>
      <dgm:spPr/>
    </dgm:pt>
    <dgm:pt modelId="{146DAB6A-2CBB-4CD6-90AC-7CF52AC6F292}" type="pres">
      <dgm:prSet presAssocID="{E90C7867-682B-4DB0-8071-24F8B796B8B2}" presName="sibTrans" presStyleLbl="sibTrans2D1" presStyleIdx="6" presStyleCnt="7"/>
      <dgm:spPr/>
      <dgm:t>
        <a:bodyPr/>
        <a:lstStyle/>
        <a:p>
          <a:endParaRPr lang="en-US"/>
        </a:p>
      </dgm:t>
    </dgm:pt>
  </dgm:ptLst>
  <dgm:cxnLst>
    <dgm:cxn modelId="{72139533-3817-4CEE-8FEB-4C2B270D4C3B}" type="presOf" srcId="{6BA70489-D4C7-4FEF-AC58-3F31A62D9CCA}" destId="{53180FDD-00A5-4E8C-AAF8-7E18778C9348}" srcOrd="0" destOrd="0" presId="urn:microsoft.com/office/officeart/2005/8/layout/radial6"/>
    <dgm:cxn modelId="{08635222-F27C-4DBA-A7ED-22A817CBCBF4}" srcId="{4A0ACF14-8C4B-44E2-BA13-7E46D5942BE1}" destId="{EC4B7E24-64B3-405B-AD45-B569A3663CD5}" srcOrd="0" destOrd="0" parTransId="{6CF251CE-74B0-4C2F-9713-0B4826CC9018}" sibTransId="{878EFD84-7EA3-46D5-9971-A5D69E7D6BBC}"/>
    <dgm:cxn modelId="{45487111-6786-416C-8376-0C2689367030}" type="presOf" srcId="{0145A03C-3E13-4F24-A733-4E1A6829AE26}" destId="{11B3E4E6-2F3D-4DD2-AAEC-1C0BA2D6B45E}" srcOrd="0" destOrd="0" presId="urn:microsoft.com/office/officeart/2005/8/layout/radial6"/>
    <dgm:cxn modelId="{18617DF6-C38C-4710-B9BD-03B60EBC796D}" type="presOf" srcId="{3EBE72F3-6D30-4EFC-B360-B8A785FFD5E1}" destId="{1C479E56-5E5C-4B4B-B0D6-5D3011E5FD61}" srcOrd="0" destOrd="0" presId="urn:microsoft.com/office/officeart/2005/8/layout/radial6"/>
    <dgm:cxn modelId="{12581248-7ADA-45D6-94A2-51B600CDC9C5}" srcId="{EC4B7E24-64B3-405B-AD45-B569A3663CD5}" destId="{112682B7-D23C-424E-8417-CE0E7629403C}" srcOrd="1" destOrd="0" parTransId="{47F79233-9732-4806-A1C8-B60C0F58D446}" sibTransId="{6BA70489-D4C7-4FEF-AC58-3F31A62D9CCA}"/>
    <dgm:cxn modelId="{E8CCCB67-0971-4B88-BF35-7F8EBB2144E1}" type="presOf" srcId="{4503B950-A3E3-46B8-B1DE-FD66CFCDC83E}" destId="{FCD7AFBC-061D-4345-BA43-2F1C935B4220}" srcOrd="0" destOrd="0" presId="urn:microsoft.com/office/officeart/2005/8/layout/radial6"/>
    <dgm:cxn modelId="{09F1B0AF-DA69-4746-8963-43B2697C0EF8}" srcId="{EC4B7E24-64B3-405B-AD45-B569A3663CD5}" destId="{769F8B23-5918-43B9-A56A-25D6A3864017}" srcOrd="2" destOrd="0" parTransId="{BE08BC19-A14F-4B20-8733-B531DA9FC8E0}" sibTransId="{6DC689E9-B3AC-4364-BBA6-43B3129378BB}"/>
    <dgm:cxn modelId="{1BADCFD5-A3C3-4E40-8892-CFFFFDF5BDBE}" type="presOf" srcId="{20891738-2C34-4069-89AE-B9EFC0603521}" destId="{86CBA0D1-9829-4301-957A-E24C0DCD8DC4}" srcOrd="0" destOrd="0" presId="urn:microsoft.com/office/officeart/2005/8/layout/radial6"/>
    <dgm:cxn modelId="{79E36F87-2261-4EA5-ABEE-78583F6F4246}" srcId="{EC4B7E24-64B3-405B-AD45-B569A3663CD5}" destId="{EEB36E13-F83A-4563-8B07-D437FE9B68B1}" srcOrd="5" destOrd="0" parTransId="{CFF03D1B-3B11-4C5E-BF61-277CA52AFDA5}" sibTransId="{3EBE72F3-6D30-4EFC-B360-B8A785FFD5E1}"/>
    <dgm:cxn modelId="{C83B63BD-79E6-488E-A027-B9831A214ED7}" srcId="{EC4B7E24-64B3-405B-AD45-B569A3663CD5}" destId="{0145A03C-3E13-4F24-A733-4E1A6829AE26}" srcOrd="3" destOrd="0" parTransId="{9EDEE1F9-642B-482F-BDE8-6C8507D0289E}" sibTransId="{20891738-2C34-4069-89AE-B9EFC0603521}"/>
    <dgm:cxn modelId="{5B3F5C78-1F55-45B1-9F20-611111DEB1F7}" type="presOf" srcId="{B25E249B-067B-4D2C-96A6-BC39813BD903}" destId="{BFF2CC24-049C-4ADA-9B5C-DC6A403C0626}" srcOrd="0" destOrd="0" presId="urn:microsoft.com/office/officeart/2005/8/layout/radial6"/>
    <dgm:cxn modelId="{D5D55E14-508C-4FA6-B4F5-3411B96E8B5D}" type="presOf" srcId="{3BB3FBEC-D614-4E01-A1E0-5BD8FF8CF495}" destId="{B33386A9-A5A5-4123-A74E-F84251D2576C}" srcOrd="0" destOrd="0" presId="urn:microsoft.com/office/officeart/2005/8/layout/radial6"/>
    <dgm:cxn modelId="{D8DC33F9-3561-44FE-8931-FED009E38AE3}" srcId="{EC4B7E24-64B3-405B-AD45-B569A3663CD5}" destId="{C15628BE-179F-4265-ACAA-A716DE595403}" srcOrd="0" destOrd="0" parTransId="{1A19D4EC-0689-453C-AF71-560F4D3D20EF}" sibTransId="{15F29459-FE22-49CC-8333-EFAC15CD8F71}"/>
    <dgm:cxn modelId="{EB186697-0E36-419E-A589-D77957C63979}" type="presOf" srcId="{C15628BE-179F-4265-ACAA-A716DE595403}" destId="{49BE3753-B089-4EB5-88D1-6F083436D415}" srcOrd="0" destOrd="0" presId="urn:microsoft.com/office/officeart/2005/8/layout/radial6"/>
    <dgm:cxn modelId="{112BF81E-6840-48D4-8761-3DBDA411ACE3}" type="presOf" srcId="{112682B7-D23C-424E-8417-CE0E7629403C}" destId="{DB8BA339-255D-4988-B5F8-E090393CCDD8}" srcOrd="0" destOrd="0" presId="urn:microsoft.com/office/officeart/2005/8/layout/radial6"/>
    <dgm:cxn modelId="{4DBE718C-2351-4961-A6E5-3D372EF97493}" type="presOf" srcId="{EC4B7E24-64B3-405B-AD45-B569A3663CD5}" destId="{C35265E8-89B1-46F5-8B22-7B59AFC5331E}" srcOrd="0" destOrd="0" presId="urn:microsoft.com/office/officeart/2005/8/layout/radial6"/>
    <dgm:cxn modelId="{8FB1425F-250D-4C6F-85CD-5026B780D9C2}" type="presOf" srcId="{4A0ACF14-8C4B-44E2-BA13-7E46D5942BE1}" destId="{BF6BBA22-339B-4444-9F6A-7BCD470758B7}" srcOrd="0" destOrd="0" presId="urn:microsoft.com/office/officeart/2005/8/layout/radial6"/>
    <dgm:cxn modelId="{5A6E0CED-B7B5-41D0-8F7F-DB35569FF9B5}" srcId="{EC4B7E24-64B3-405B-AD45-B569A3663CD5}" destId="{B25E249B-067B-4D2C-96A6-BC39813BD903}" srcOrd="4" destOrd="0" parTransId="{8E164501-8F2F-4F7D-8B84-747957B3A00A}" sibTransId="{3BB3FBEC-D614-4E01-A1E0-5BD8FF8CF495}"/>
    <dgm:cxn modelId="{388507A5-B0CE-462D-9AAA-088874E62899}" type="presOf" srcId="{6DC689E9-B3AC-4364-BBA6-43B3129378BB}" destId="{B56FA7A0-0557-41E9-AEFF-A6319CBB8B54}" srcOrd="0" destOrd="0" presId="urn:microsoft.com/office/officeart/2005/8/layout/radial6"/>
    <dgm:cxn modelId="{38BCC5F3-EF62-407E-B9B8-F42BB53A174D}" srcId="{EC4B7E24-64B3-405B-AD45-B569A3663CD5}" destId="{4503B950-A3E3-46B8-B1DE-FD66CFCDC83E}" srcOrd="6" destOrd="0" parTransId="{2657B80A-22DF-47AD-815B-C77E189DA1D1}" sibTransId="{E90C7867-682B-4DB0-8071-24F8B796B8B2}"/>
    <dgm:cxn modelId="{DC537346-D6CB-4F34-BE57-0A884B844EC9}" type="presOf" srcId="{769F8B23-5918-43B9-A56A-25D6A3864017}" destId="{EFDA49CE-893B-4E18-BB2D-F4CE8DCE4E9B}" srcOrd="0" destOrd="0" presId="urn:microsoft.com/office/officeart/2005/8/layout/radial6"/>
    <dgm:cxn modelId="{6437694F-375A-4963-B71F-8FEBB482EE62}" type="presOf" srcId="{E90C7867-682B-4DB0-8071-24F8B796B8B2}" destId="{146DAB6A-2CBB-4CD6-90AC-7CF52AC6F292}" srcOrd="0" destOrd="0" presId="urn:microsoft.com/office/officeart/2005/8/layout/radial6"/>
    <dgm:cxn modelId="{1C75CD47-3105-4F8D-81DA-C1F9E9E1A8B4}" type="presOf" srcId="{15F29459-FE22-49CC-8333-EFAC15CD8F71}" destId="{4B7BDE7F-F301-4C69-8FEF-AE2168AE9653}" srcOrd="0" destOrd="0" presId="urn:microsoft.com/office/officeart/2005/8/layout/radial6"/>
    <dgm:cxn modelId="{FC5C631F-D831-46E3-BB9C-F2573E996E60}" type="presOf" srcId="{EEB36E13-F83A-4563-8B07-D437FE9B68B1}" destId="{C35DBE91-1B16-4FC6-ABAF-07379752B301}" srcOrd="0" destOrd="0" presId="urn:microsoft.com/office/officeart/2005/8/layout/radial6"/>
    <dgm:cxn modelId="{23613283-7275-4278-8843-9DCB291BE65F}" type="presParOf" srcId="{BF6BBA22-339B-4444-9F6A-7BCD470758B7}" destId="{C35265E8-89B1-46F5-8B22-7B59AFC5331E}" srcOrd="0" destOrd="0" presId="urn:microsoft.com/office/officeart/2005/8/layout/radial6"/>
    <dgm:cxn modelId="{5BB3EF47-8959-42AB-8946-4B8E47F3B60E}" type="presParOf" srcId="{BF6BBA22-339B-4444-9F6A-7BCD470758B7}" destId="{49BE3753-B089-4EB5-88D1-6F083436D415}" srcOrd="1" destOrd="0" presId="urn:microsoft.com/office/officeart/2005/8/layout/radial6"/>
    <dgm:cxn modelId="{E6E8A140-6604-4185-8DF8-08A342A9DD2E}" type="presParOf" srcId="{BF6BBA22-339B-4444-9F6A-7BCD470758B7}" destId="{66877623-9EAD-44D5-A572-B0C03476F266}" srcOrd="2" destOrd="0" presId="urn:microsoft.com/office/officeart/2005/8/layout/radial6"/>
    <dgm:cxn modelId="{8179D213-1271-462B-922E-7E89E6DB1B72}" type="presParOf" srcId="{BF6BBA22-339B-4444-9F6A-7BCD470758B7}" destId="{4B7BDE7F-F301-4C69-8FEF-AE2168AE9653}" srcOrd="3" destOrd="0" presId="urn:microsoft.com/office/officeart/2005/8/layout/radial6"/>
    <dgm:cxn modelId="{3CA4FEEF-18E7-420D-B8DD-0B5D50F8B9F6}" type="presParOf" srcId="{BF6BBA22-339B-4444-9F6A-7BCD470758B7}" destId="{DB8BA339-255D-4988-B5F8-E090393CCDD8}" srcOrd="4" destOrd="0" presId="urn:microsoft.com/office/officeart/2005/8/layout/radial6"/>
    <dgm:cxn modelId="{B02808C5-E3B8-4252-98E2-67C0806CB7CC}" type="presParOf" srcId="{BF6BBA22-339B-4444-9F6A-7BCD470758B7}" destId="{28C425D4-B233-4A9D-8EEC-739FC853B3EE}" srcOrd="5" destOrd="0" presId="urn:microsoft.com/office/officeart/2005/8/layout/radial6"/>
    <dgm:cxn modelId="{3BE46FB2-D984-4D8D-BB86-FAD1520ADEF4}" type="presParOf" srcId="{BF6BBA22-339B-4444-9F6A-7BCD470758B7}" destId="{53180FDD-00A5-4E8C-AAF8-7E18778C9348}" srcOrd="6" destOrd="0" presId="urn:microsoft.com/office/officeart/2005/8/layout/radial6"/>
    <dgm:cxn modelId="{2AC16C4F-D74C-4363-AC23-4660795DFF29}" type="presParOf" srcId="{BF6BBA22-339B-4444-9F6A-7BCD470758B7}" destId="{EFDA49CE-893B-4E18-BB2D-F4CE8DCE4E9B}" srcOrd="7" destOrd="0" presId="urn:microsoft.com/office/officeart/2005/8/layout/radial6"/>
    <dgm:cxn modelId="{C897BBA6-2C79-4D54-BFB3-225BFBA8D620}" type="presParOf" srcId="{BF6BBA22-339B-4444-9F6A-7BCD470758B7}" destId="{2A4B039B-9453-41C8-920A-1636788543FE}" srcOrd="8" destOrd="0" presId="urn:microsoft.com/office/officeart/2005/8/layout/radial6"/>
    <dgm:cxn modelId="{8BDDA87B-550E-4C10-AE3A-B78E92D437CF}" type="presParOf" srcId="{BF6BBA22-339B-4444-9F6A-7BCD470758B7}" destId="{B56FA7A0-0557-41E9-AEFF-A6319CBB8B54}" srcOrd="9" destOrd="0" presId="urn:microsoft.com/office/officeart/2005/8/layout/radial6"/>
    <dgm:cxn modelId="{9D4240CA-8FE6-4ED6-9464-D9512EE4A554}" type="presParOf" srcId="{BF6BBA22-339B-4444-9F6A-7BCD470758B7}" destId="{11B3E4E6-2F3D-4DD2-AAEC-1C0BA2D6B45E}" srcOrd="10" destOrd="0" presId="urn:microsoft.com/office/officeart/2005/8/layout/radial6"/>
    <dgm:cxn modelId="{BB94F85E-AC24-40C7-BDB5-D6D3670F57F1}" type="presParOf" srcId="{BF6BBA22-339B-4444-9F6A-7BCD470758B7}" destId="{BC5C8956-4595-4B79-B023-7CD682E6A035}" srcOrd="11" destOrd="0" presId="urn:microsoft.com/office/officeart/2005/8/layout/radial6"/>
    <dgm:cxn modelId="{62FD98FD-9590-45FF-9023-B0C7EDA8BA21}" type="presParOf" srcId="{BF6BBA22-339B-4444-9F6A-7BCD470758B7}" destId="{86CBA0D1-9829-4301-957A-E24C0DCD8DC4}" srcOrd="12" destOrd="0" presId="urn:microsoft.com/office/officeart/2005/8/layout/radial6"/>
    <dgm:cxn modelId="{DAA06D24-DEDC-47E1-BB33-60270F4B9A4D}" type="presParOf" srcId="{BF6BBA22-339B-4444-9F6A-7BCD470758B7}" destId="{BFF2CC24-049C-4ADA-9B5C-DC6A403C0626}" srcOrd="13" destOrd="0" presId="urn:microsoft.com/office/officeart/2005/8/layout/radial6"/>
    <dgm:cxn modelId="{90C1E92A-92DA-4ED4-BE0C-4119EE2AA826}" type="presParOf" srcId="{BF6BBA22-339B-4444-9F6A-7BCD470758B7}" destId="{E23D61A4-CC50-45BE-9F87-0B9FA10A4C96}" srcOrd="14" destOrd="0" presId="urn:microsoft.com/office/officeart/2005/8/layout/radial6"/>
    <dgm:cxn modelId="{49027FCA-C446-41BB-B25B-6DEE8367235E}" type="presParOf" srcId="{BF6BBA22-339B-4444-9F6A-7BCD470758B7}" destId="{B33386A9-A5A5-4123-A74E-F84251D2576C}" srcOrd="15" destOrd="0" presId="urn:microsoft.com/office/officeart/2005/8/layout/radial6"/>
    <dgm:cxn modelId="{38D37F2B-041F-456B-B153-8599D2FE41F8}" type="presParOf" srcId="{BF6BBA22-339B-4444-9F6A-7BCD470758B7}" destId="{C35DBE91-1B16-4FC6-ABAF-07379752B301}" srcOrd="16" destOrd="0" presId="urn:microsoft.com/office/officeart/2005/8/layout/radial6"/>
    <dgm:cxn modelId="{39B74C97-C561-4F92-8BAB-06788FD64E50}" type="presParOf" srcId="{BF6BBA22-339B-4444-9F6A-7BCD470758B7}" destId="{2FD13C2C-E2DF-411B-A7A1-BD829939720F}" srcOrd="17" destOrd="0" presId="urn:microsoft.com/office/officeart/2005/8/layout/radial6"/>
    <dgm:cxn modelId="{887BF57B-1DE9-447D-9C3E-D0762CCDEC60}" type="presParOf" srcId="{BF6BBA22-339B-4444-9F6A-7BCD470758B7}" destId="{1C479E56-5E5C-4B4B-B0D6-5D3011E5FD61}" srcOrd="18" destOrd="0" presId="urn:microsoft.com/office/officeart/2005/8/layout/radial6"/>
    <dgm:cxn modelId="{3E30CD73-D469-4DF4-8751-185A770373E8}" type="presParOf" srcId="{BF6BBA22-339B-4444-9F6A-7BCD470758B7}" destId="{FCD7AFBC-061D-4345-BA43-2F1C935B4220}" srcOrd="19" destOrd="0" presId="urn:microsoft.com/office/officeart/2005/8/layout/radial6"/>
    <dgm:cxn modelId="{12F54301-32E8-45E2-8B1E-ED57D307AB5F}" type="presParOf" srcId="{BF6BBA22-339B-4444-9F6A-7BCD470758B7}" destId="{2A9D1605-7D49-446C-B712-3152E4ABD924}" srcOrd="20" destOrd="0" presId="urn:microsoft.com/office/officeart/2005/8/layout/radial6"/>
    <dgm:cxn modelId="{7D754F28-7858-4186-8E97-1B7D560AA92F}" type="presParOf" srcId="{BF6BBA22-339B-4444-9F6A-7BCD470758B7}" destId="{146DAB6A-2CBB-4CD6-90AC-7CF52AC6F292}" srcOrd="21"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DAB6A-2CBB-4CD6-90AC-7CF52AC6F292}">
      <dsp:nvSpPr>
        <dsp:cNvPr id="0" name=""/>
        <dsp:cNvSpPr/>
      </dsp:nvSpPr>
      <dsp:spPr>
        <a:xfrm>
          <a:off x="438953" y="548427"/>
          <a:ext cx="3877547" cy="3877547"/>
        </a:xfrm>
        <a:prstGeom prst="blockArc">
          <a:avLst>
            <a:gd name="adj1" fmla="val 13114286"/>
            <a:gd name="adj2" fmla="val 16200000"/>
            <a:gd name="adj3" fmla="val 3887"/>
          </a:avLst>
        </a:prstGeom>
        <a:solidFill>
          <a:schemeClr val="accent4">
            <a:shade val="90000"/>
            <a:hueOff val="-176373"/>
            <a:satOff val="-4228"/>
            <a:lumOff val="223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479E56-5E5C-4B4B-B0D6-5D3011E5FD61}">
      <dsp:nvSpPr>
        <dsp:cNvPr id="0" name=""/>
        <dsp:cNvSpPr/>
      </dsp:nvSpPr>
      <dsp:spPr>
        <a:xfrm>
          <a:off x="438953" y="548427"/>
          <a:ext cx="3877547" cy="3877547"/>
        </a:xfrm>
        <a:prstGeom prst="blockArc">
          <a:avLst>
            <a:gd name="adj1" fmla="val 10028571"/>
            <a:gd name="adj2" fmla="val 13114286"/>
            <a:gd name="adj3" fmla="val 3887"/>
          </a:avLst>
        </a:prstGeom>
        <a:solidFill>
          <a:schemeClr val="accent4">
            <a:shade val="90000"/>
            <a:hueOff val="-146977"/>
            <a:satOff val="-3523"/>
            <a:lumOff val="186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3386A9-A5A5-4123-A74E-F84251D2576C}">
      <dsp:nvSpPr>
        <dsp:cNvPr id="0" name=""/>
        <dsp:cNvSpPr/>
      </dsp:nvSpPr>
      <dsp:spPr>
        <a:xfrm>
          <a:off x="438953" y="548427"/>
          <a:ext cx="3877547" cy="3877547"/>
        </a:xfrm>
        <a:prstGeom prst="blockArc">
          <a:avLst>
            <a:gd name="adj1" fmla="val 6942857"/>
            <a:gd name="adj2" fmla="val 10028571"/>
            <a:gd name="adj3" fmla="val 3887"/>
          </a:avLst>
        </a:prstGeom>
        <a:solidFill>
          <a:schemeClr val="accent4">
            <a:shade val="90000"/>
            <a:hueOff val="-117582"/>
            <a:satOff val="-2819"/>
            <a:lumOff val="149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CBA0D1-9829-4301-957A-E24C0DCD8DC4}">
      <dsp:nvSpPr>
        <dsp:cNvPr id="0" name=""/>
        <dsp:cNvSpPr/>
      </dsp:nvSpPr>
      <dsp:spPr>
        <a:xfrm>
          <a:off x="438953" y="548427"/>
          <a:ext cx="3877547" cy="3877547"/>
        </a:xfrm>
        <a:prstGeom prst="blockArc">
          <a:avLst>
            <a:gd name="adj1" fmla="val 3857143"/>
            <a:gd name="adj2" fmla="val 6942857"/>
            <a:gd name="adj3" fmla="val 3887"/>
          </a:avLst>
        </a:prstGeom>
        <a:solidFill>
          <a:schemeClr val="accent4">
            <a:shade val="90000"/>
            <a:hueOff val="-88186"/>
            <a:satOff val="-2114"/>
            <a:lumOff val="111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6FA7A0-0557-41E9-AEFF-A6319CBB8B54}">
      <dsp:nvSpPr>
        <dsp:cNvPr id="0" name=""/>
        <dsp:cNvSpPr/>
      </dsp:nvSpPr>
      <dsp:spPr>
        <a:xfrm>
          <a:off x="438953" y="548427"/>
          <a:ext cx="3877547" cy="3877547"/>
        </a:xfrm>
        <a:prstGeom prst="blockArc">
          <a:avLst>
            <a:gd name="adj1" fmla="val 771429"/>
            <a:gd name="adj2" fmla="val 3857143"/>
            <a:gd name="adj3" fmla="val 3887"/>
          </a:avLst>
        </a:prstGeom>
        <a:solidFill>
          <a:schemeClr val="accent4">
            <a:shade val="90000"/>
            <a:hueOff val="-58791"/>
            <a:satOff val="-1409"/>
            <a:lumOff val="746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180FDD-00A5-4E8C-AAF8-7E18778C9348}">
      <dsp:nvSpPr>
        <dsp:cNvPr id="0" name=""/>
        <dsp:cNvSpPr/>
      </dsp:nvSpPr>
      <dsp:spPr>
        <a:xfrm>
          <a:off x="438953" y="548427"/>
          <a:ext cx="3877547" cy="3877547"/>
        </a:xfrm>
        <a:prstGeom prst="blockArc">
          <a:avLst>
            <a:gd name="adj1" fmla="val 19285714"/>
            <a:gd name="adj2" fmla="val 771429"/>
            <a:gd name="adj3" fmla="val 3887"/>
          </a:avLst>
        </a:prstGeom>
        <a:solidFill>
          <a:schemeClr val="accent4">
            <a:shade val="90000"/>
            <a:hueOff val="-29395"/>
            <a:satOff val="-705"/>
            <a:lumOff val="37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7BDE7F-F301-4C69-8FEF-AE2168AE9653}">
      <dsp:nvSpPr>
        <dsp:cNvPr id="0" name=""/>
        <dsp:cNvSpPr/>
      </dsp:nvSpPr>
      <dsp:spPr>
        <a:xfrm>
          <a:off x="438953" y="548427"/>
          <a:ext cx="3877547" cy="3877547"/>
        </a:xfrm>
        <a:prstGeom prst="blockArc">
          <a:avLst>
            <a:gd name="adj1" fmla="val 16200000"/>
            <a:gd name="adj2" fmla="val 19285714"/>
            <a:gd name="adj3" fmla="val 3887"/>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5265E8-89B1-46F5-8B22-7B59AFC5331E}">
      <dsp:nvSpPr>
        <dsp:cNvPr id="0" name=""/>
        <dsp:cNvSpPr/>
      </dsp:nvSpPr>
      <dsp:spPr>
        <a:xfrm>
          <a:off x="1630043" y="1739517"/>
          <a:ext cx="1495367" cy="1495367"/>
        </a:xfrm>
        <a:prstGeom prst="ellipse">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Respectful Workplace Conduct Examples</a:t>
          </a:r>
        </a:p>
      </dsp:txBody>
      <dsp:txXfrm>
        <a:off x="1849034" y="1958508"/>
        <a:ext cx="1057385" cy="1057385"/>
      </dsp:txXfrm>
    </dsp:sp>
    <dsp:sp modelId="{49BE3753-B089-4EB5-88D1-6F083436D415}">
      <dsp:nvSpPr>
        <dsp:cNvPr id="0" name=""/>
        <dsp:cNvSpPr/>
      </dsp:nvSpPr>
      <dsp:spPr>
        <a:xfrm>
          <a:off x="1854348" y="62732"/>
          <a:ext cx="1046757" cy="1046757"/>
        </a:xfrm>
        <a:prstGeom prst="ellipse">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Offering help when a coworker is having a hard time</a:t>
          </a:r>
        </a:p>
      </dsp:txBody>
      <dsp:txXfrm>
        <a:off x="2007642" y="216026"/>
        <a:ext cx="740169" cy="740169"/>
      </dsp:txXfrm>
    </dsp:sp>
    <dsp:sp modelId="{DB8BA339-255D-4988-B5F8-E090393CCDD8}">
      <dsp:nvSpPr>
        <dsp:cNvPr id="0" name=""/>
        <dsp:cNvSpPr/>
      </dsp:nvSpPr>
      <dsp:spPr>
        <a:xfrm>
          <a:off x="3340681" y="778511"/>
          <a:ext cx="1046757" cy="1046757"/>
        </a:xfrm>
        <a:prstGeom prst="ellipse">
          <a:avLst/>
        </a:prstGeom>
        <a:solidFill>
          <a:schemeClr val="accent4">
            <a:shade val="80000"/>
            <a:hueOff val="-29426"/>
            <a:satOff val="-728"/>
            <a:lumOff val="41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Respecting a coworker’s </a:t>
          </a:r>
          <a:r>
            <a:rPr lang="en-US" sz="1000" kern="1200" dirty="0" smtClean="0"/>
            <a:t>background and beliefs</a:t>
          </a:r>
          <a:endParaRPr lang="en-US" sz="1000" kern="1200" dirty="0"/>
        </a:p>
      </dsp:txBody>
      <dsp:txXfrm>
        <a:off x="3493975" y="931805"/>
        <a:ext cx="740169" cy="740169"/>
      </dsp:txXfrm>
    </dsp:sp>
    <dsp:sp modelId="{EFDA49CE-893B-4E18-BB2D-F4CE8DCE4E9B}">
      <dsp:nvSpPr>
        <dsp:cNvPr id="0" name=""/>
        <dsp:cNvSpPr/>
      </dsp:nvSpPr>
      <dsp:spPr>
        <a:xfrm>
          <a:off x="3707774" y="2386854"/>
          <a:ext cx="1046757" cy="1046757"/>
        </a:xfrm>
        <a:prstGeom prst="ellipse">
          <a:avLst/>
        </a:prstGeom>
        <a:solidFill>
          <a:schemeClr val="accent4">
            <a:shade val="80000"/>
            <a:hueOff val="-58853"/>
            <a:satOff val="-1455"/>
            <a:lumOff val="83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Respecting a coworker’s privacy</a:t>
          </a:r>
        </a:p>
      </dsp:txBody>
      <dsp:txXfrm>
        <a:off x="3861068" y="2540148"/>
        <a:ext cx="740169" cy="740169"/>
      </dsp:txXfrm>
    </dsp:sp>
    <dsp:sp modelId="{11B3E4E6-2F3D-4DD2-AAEC-1C0BA2D6B45E}">
      <dsp:nvSpPr>
        <dsp:cNvPr id="0" name=""/>
        <dsp:cNvSpPr/>
      </dsp:nvSpPr>
      <dsp:spPr>
        <a:xfrm>
          <a:off x="2679200" y="3676645"/>
          <a:ext cx="1046757" cy="1046757"/>
        </a:xfrm>
        <a:prstGeom prst="ellipse">
          <a:avLst/>
        </a:prstGeom>
        <a:solidFill>
          <a:schemeClr val="accent4">
            <a:shade val="80000"/>
            <a:hueOff val="-88279"/>
            <a:satOff val="-2183"/>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Asking your team for ideas</a:t>
          </a:r>
        </a:p>
      </dsp:txBody>
      <dsp:txXfrm>
        <a:off x="2832494" y="3829939"/>
        <a:ext cx="740169" cy="740169"/>
      </dsp:txXfrm>
    </dsp:sp>
    <dsp:sp modelId="{BFF2CC24-049C-4ADA-9B5C-DC6A403C0626}">
      <dsp:nvSpPr>
        <dsp:cNvPr id="0" name=""/>
        <dsp:cNvSpPr/>
      </dsp:nvSpPr>
      <dsp:spPr>
        <a:xfrm>
          <a:off x="1029496" y="3676645"/>
          <a:ext cx="1046757" cy="1046757"/>
        </a:xfrm>
        <a:prstGeom prst="ellipse">
          <a:avLst/>
        </a:prstGeom>
        <a:solidFill>
          <a:schemeClr val="accent4">
            <a:shade val="80000"/>
            <a:hueOff val="-117705"/>
            <a:satOff val="-2910"/>
            <a:lumOff val="166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Voicing appreciation for a completed work task</a:t>
          </a:r>
        </a:p>
      </dsp:txBody>
      <dsp:txXfrm>
        <a:off x="1182790" y="3829939"/>
        <a:ext cx="740169" cy="740169"/>
      </dsp:txXfrm>
    </dsp:sp>
    <dsp:sp modelId="{C35DBE91-1B16-4FC6-ABAF-07379752B301}">
      <dsp:nvSpPr>
        <dsp:cNvPr id="0" name=""/>
        <dsp:cNvSpPr/>
      </dsp:nvSpPr>
      <dsp:spPr>
        <a:xfrm>
          <a:off x="922" y="2386854"/>
          <a:ext cx="1046757" cy="1046757"/>
        </a:xfrm>
        <a:prstGeom prst="ellipse">
          <a:avLst/>
        </a:prstGeom>
        <a:solidFill>
          <a:schemeClr val="accent4">
            <a:shade val="80000"/>
            <a:hueOff val="-147131"/>
            <a:satOff val="-3638"/>
            <a:lumOff val="208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Seeking a coworker’s opinion in a meeting</a:t>
          </a:r>
        </a:p>
      </dsp:txBody>
      <dsp:txXfrm>
        <a:off x="154216" y="2540148"/>
        <a:ext cx="740169" cy="740169"/>
      </dsp:txXfrm>
    </dsp:sp>
    <dsp:sp modelId="{FCD7AFBC-061D-4345-BA43-2F1C935B4220}">
      <dsp:nvSpPr>
        <dsp:cNvPr id="0" name=""/>
        <dsp:cNvSpPr/>
      </dsp:nvSpPr>
      <dsp:spPr>
        <a:xfrm>
          <a:off x="368016" y="778511"/>
          <a:ext cx="1046757" cy="1046757"/>
        </a:xfrm>
        <a:prstGeom prst="ellipse">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Politely voicing your disagreement and offering a solution</a:t>
          </a:r>
        </a:p>
      </dsp:txBody>
      <dsp:txXfrm>
        <a:off x="521310" y="931805"/>
        <a:ext cx="740169" cy="74016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247A2D61-E4D8-F940-AA3C-FE3A5DA49D61}" type="datetimeFigureOut">
              <a:rPr lang="en-US" smtClean="0"/>
              <a:t>5/20/2021</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FAEF727E-D47B-6743-A806-DF2A0D7D2A28}" type="slidenum">
              <a:rPr lang="en-US" smtClean="0"/>
              <a:t>‹#›</a:t>
            </a:fld>
            <a:endParaRPr lang="en-US"/>
          </a:p>
        </p:txBody>
      </p:sp>
    </p:spTree>
    <p:extLst>
      <p:ext uri="{BB962C8B-B14F-4D97-AF65-F5344CB8AC3E}">
        <p14:creationId xmlns:p14="http://schemas.microsoft.com/office/powerpoint/2010/main" val="3952862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D8F95340-3A30-49D4-9D16-7C77BCBC5253}" type="datetimeFigureOut">
              <a:rPr lang="en-US" smtClean="0"/>
              <a:t>5/20/2021</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A522EA2D-0F97-46D8-9DD9-D343DE5025F2}" type="slidenum">
              <a:rPr lang="en-US" smtClean="0"/>
              <a:t>‹#›</a:t>
            </a:fld>
            <a:endParaRPr lang="en-US"/>
          </a:p>
        </p:txBody>
      </p:sp>
    </p:spTree>
    <p:extLst>
      <p:ext uri="{BB962C8B-B14F-4D97-AF65-F5344CB8AC3E}">
        <p14:creationId xmlns:p14="http://schemas.microsoft.com/office/powerpoint/2010/main" val="56165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Welcome to our short training on maintaining a respectful workplace by preventing workplace harassment and discrimination.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0"/>
          </p:nvPr>
        </p:nvSpPr>
        <p:spPr/>
        <p:txBody>
          <a:bodyPr/>
          <a:lstStyle/>
          <a:p>
            <a:fld id="{A522EA2D-0F97-46D8-9DD9-D343DE5025F2}" type="slidenum">
              <a:rPr lang="en-US" smtClean="0"/>
              <a:t>1</a:t>
            </a:fld>
            <a:endParaRPr lang="en-US"/>
          </a:p>
        </p:txBody>
      </p:sp>
    </p:spTree>
    <p:extLst>
      <p:ext uri="{BB962C8B-B14F-4D97-AF65-F5344CB8AC3E}">
        <p14:creationId xmlns:p14="http://schemas.microsoft.com/office/powerpoint/2010/main" val="398890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a:t>[close]</a:t>
            </a:r>
            <a:endParaRPr lang="en-US" dirty="0"/>
          </a:p>
        </p:txBody>
      </p:sp>
      <p:sp>
        <p:nvSpPr>
          <p:cNvPr id="4" name="Slide Number Placeholder 3"/>
          <p:cNvSpPr>
            <a:spLocks noGrp="1"/>
          </p:cNvSpPr>
          <p:nvPr>
            <p:ph type="sldNum" sz="quarter" idx="10"/>
          </p:nvPr>
        </p:nvSpPr>
        <p:spPr/>
        <p:txBody>
          <a:bodyPr/>
          <a:lstStyle/>
          <a:p>
            <a:fld id="{A522EA2D-0F97-46D8-9DD9-D343DE5025F2}" type="slidenum">
              <a:rPr lang="en-US" smtClean="0"/>
              <a:t>10</a:t>
            </a:fld>
            <a:endParaRPr lang="en-US"/>
          </a:p>
        </p:txBody>
      </p:sp>
    </p:spTree>
    <p:extLst>
      <p:ext uri="{BB962C8B-B14F-4D97-AF65-F5344CB8AC3E}">
        <p14:creationId xmlns:p14="http://schemas.microsoft.com/office/powerpoint/2010/main" val="51867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bullet points]</a:t>
            </a:r>
            <a:endParaRPr lang="en-US" dirty="0"/>
          </a:p>
        </p:txBody>
      </p:sp>
      <p:sp>
        <p:nvSpPr>
          <p:cNvPr id="4" name="Slide Number Placeholder 3"/>
          <p:cNvSpPr>
            <a:spLocks noGrp="1"/>
          </p:cNvSpPr>
          <p:nvPr>
            <p:ph type="sldNum" sz="quarter" idx="10"/>
          </p:nvPr>
        </p:nvSpPr>
        <p:spPr/>
        <p:txBody>
          <a:bodyPr/>
          <a:lstStyle/>
          <a:p>
            <a:fld id="{A522EA2D-0F97-46D8-9DD9-D343DE5025F2}" type="slidenum">
              <a:rPr lang="en-US" smtClean="0"/>
              <a:t>2</a:t>
            </a:fld>
            <a:endParaRPr lang="en-US"/>
          </a:p>
        </p:txBody>
      </p:sp>
    </p:spTree>
    <p:extLst>
      <p:ext uri="{BB962C8B-B14F-4D97-AF65-F5344CB8AC3E}">
        <p14:creationId xmlns:p14="http://schemas.microsoft.com/office/powerpoint/2010/main" val="14550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rebuchet MS" panose="020B0603020202020204" pitchFamily="34" charset="0"/>
              </a:rPr>
              <a:t>Sexual harassment is defined as: “unwelcome sexual advances, requests for sexual favors, and other verbal or physical conduct of a sexual nature</a:t>
            </a:r>
            <a:r>
              <a:rPr lang="en-US" sz="1200" baseline="0" dirty="0" smtClean="0">
                <a:latin typeface="Trebuchet MS" panose="020B0603020202020204" pitchFamily="34" charset="0"/>
              </a:rPr>
              <a:t> when </a:t>
            </a:r>
            <a:r>
              <a:rPr lang="en-US" dirty="0" smtClean="0">
                <a:latin typeface="Trebuchet MS" panose="020B0603020202020204" pitchFamily="34" charset="0"/>
              </a:rPr>
              <a:t>submission to or rejection of such conduct is used as the basis for employment decisions ... or such conduct has the purpose or effect of ... creating an intimidating, hostile or offensive working environment.” [read slide…’can be physical</a:t>
            </a:r>
            <a:r>
              <a:rPr lang="en-US" baseline="0" dirty="0" smtClean="0">
                <a:latin typeface="Trebuchet MS" panose="020B0603020202020204" pitchFamily="34" charset="0"/>
              </a:rPr>
              <a:t> or visual or…]</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522EA2D-0F97-46D8-9DD9-D343DE5025F2}" type="slidenum">
              <a:rPr lang="en-US" smtClean="0"/>
              <a:t>3</a:t>
            </a:fld>
            <a:endParaRPr lang="en-US"/>
          </a:p>
        </p:txBody>
      </p:sp>
    </p:spTree>
    <p:extLst>
      <p:ext uri="{BB962C8B-B14F-4D97-AF65-F5344CB8AC3E}">
        <p14:creationId xmlns:p14="http://schemas.microsoft.com/office/powerpoint/2010/main" val="43807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Here are some examples of sexual harassment. While this list is not exhaustive, it helps to provide a shared understanding of the type of behaviors that can be considered sexual harassment and not permitted in the workplace. Examples included unnecessary touching, patting, pinching or brushing of another’s body such as shoulder rubs, staring or elevator eyes, repeated comments about an individual’s body, clothing or lifestyle that have perceived sexual implications, or sexual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We</a:t>
            </a:r>
            <a:r>
              <a:rPr lang="en-US" sz="1200" baseline="0" dirty="0" smtClean="0"/>
              <a:t> also need to be mindful of v</a:t>
            </a:r>
            <a:r>
              <a:rPr lang="en-US" sz="1200" dirty="0" smtClean="0"/>
              <a:t>isual conduct, including any</a:t>
            </a:r>
            <a:r>
              <a:rPr lang="en-US" sz="1200" baseline="0" dirty="0" smtClean="0"/>
              <a:t> </a:t>
            </a:r>
            <a:r>
              <a:rPr lang="en-US" sz="1200" dirty="0" smtClean="0"/>
              <a:t>sexually suggestive objects, or written or graphic material, including calendars, posters and cartoons that are sexually suggestive,</a:t>
            </a:r>
            <a:r>
              <a:rPr lang="en-US" sz="1200" baseline="0" dirty="0" smtClean="0"/>
              <a:t> </a:t>
            </a:r>
            <a:r>
              <a:rPr lang="en-US" sz="1200" dirty="0" smtClean="0"/>
              <a:t>suggestive or insulting sounds; leering; staring; whistling; obscene gestures; content in letters, photos, text messages, tweets and Internet postings; or other forms of communication that are sexual in nature and offensive.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Every member of the healthcare team, whether employed by Salem Health Hospitals and Clinics or not, is expected to prevent sexual harassment, intervene in any incident of sexual harassment they observe, and report any incident that is witnessed or raised to them. </a:t>
            </a:r>
            <a:endParaRPr kumimoji="0" lang="en-US"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0"/>
          </p:nvPr>
        </p:nvSpPr>
        <p:spPr/>
        <p:txBody>
          <a:bodyPr/>
          <a:lstStyle/>
          <a:p>
            <a:pPr defTabSz="931774">
              <a:defRPr/>
            </a:pPr>
            <a:fld id="{105B1AB0-02BF-448F-956B-0A4F36F79057}" type="slidenum">
              <a:rPr lang="en-US">
                <a:solidFill>
                  <a:prstClr val="black"/>
                </a:solidFill>
              </a:rPr>
              <a:pPr defTabSz="931774">
                <a:defRPr/>
              </a:pPr>
              <a:t>4</a:t>
            </a:fld>
            <a:endParaRPr lang="en-US" dirty="0">
              <a:solidFill>
                <a:prstClr val="black"/>
              </a:solidFill>
            </a:endParaRPr>
          </a:p>
        </p:txBody>
      </p:sp>
    </p:spTree>
    <p:extLst>
      <p:ext uri="{BB962C8B-B14F-4D97-AF65-F5344CB8AC3E}">
        <p14:creationId xmlns:p14="http://schemas.microsoft.com/office/powerpoint/2010/main" val="1392984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You may have also heard the term hostile work environment used in relation to harassment.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Common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complaints in a sexually hostile environment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include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suggestive remarks, fondling,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or sexually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suggestive photos in the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workplace. An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employer can be held liable for failing to prevent these types of workplace conditions. </a:t>
            </a:r>
          </a:p>
        </p:txBody>
      </p:sp>
      <p:sp>
        <p:nvSpPr>
          <p:cNvPr id="4" name="Slide Number Placeholder 3"/>
          <p:cNvSpPr>
            <a:spLocks noGrp="1"/>
          </p:cNvSpPr>
          <p:nvPr>
            <p:ph type="sldNum" sz="quarter" idx="10"/>
          </p:nvPr>
        </p:nvSpPr>
        <p:spPr/>
        <p:txBody>
          <a:bodyPr/>
          <a:lstStyle/>
          <a:p>
            <a:fld id="{A522EA2D-0F97-46D8-9DD9-D343DE5025F2}" type="slidenum">
              <a:rPr lang="en-US" smtClean="0"/>
              <a:t>5</a:t>
            </a:fld>
            <a:endParaRPr lang="en-US"/>
          </a:p>
        </p:txBody>
      </p:sp>
    </p:spTree>
    <p:extLst>
      <p:ext uri="{BB962C8B-B14F-4D97-AF65-F5344CB8AC3E}">
        <p14:creationId xmlns:p14="http://schemas.microsoft.com/office/powerpoint/2010/main" val="110048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real</a:t>
            </a:r>
            <a:r>
              <a:rPr lang="en-US" dirty="0" smtClean="0"/>
              <a:t> example of a case</a:t>
            </a:r>
            <a:r>
              <a:rPr lang="en-US" baseline="0" dirty="0" smtClean="0"/>
              <a:t> in the not too distant past.</a:t>
            </a:r>
          </a:p>
          <a:p>
            <a:endParaRPr lang="en-US" baseline="0" dirty="0" smtClean="0"/>
          </a:p>
          <a:p>
            <a:r>
              <a:rPr lang="en-US" baseline="0" dirty="0" smtClean="0"/>
              <a:t>Ani </a:t>
            </a:r>
            <a:r>
              <a:rPr lang="en-US" baseline="0" dirty="0" err="1" smtClean="0"/>
              <a:t>Chopourian</a:t>
            </a:r>
            <a:r>
              <a:rPr lang="en-US" baseline="0" dirty="0" smtClean="0"/>
              <a:t>, a </a:t>
            </a:r>
            <a:r>
              <a:rPr lang="en-US" sz="1200" dirty="0" smtClean="0"/>
              <a:t>Physician’s Assistant at a California</a:t>
            </a:r>
            <a:r>
              <a:rPr lang="en-US" sz="1200" baseline="0" dirty="0" smtClean="0"/>
              <a:t> hospital, </a:t>
            </a:r>
            <a:r>
              <a:rPr lang="en-US" sz="1200" dirty="0" smtClean="0"/>
              <a:t>says she was tormented in the Cardiac Surgery unit from 2006 to 2008.</a:t>
            </a:r>
            <a:r>
              <a:rPr lang="en-US" sz="1200" baseline="0" dirty="0" smtClean="0"/>
              <a:t> On </a:t>
            </a:r>
            <a:r>
              <a:rPr lang="en-US" sz="1200" dirty="0" smtClean="0"/>
              <a:t>March 2, 2012 Ani </a:t>
            </a:r>
            <a:r>
              <a:rPr lang="en-US" sz="1200" dirty="0" err="1" smtClean="0"/>
              <a:t>Chopourian</a:t>
            </a:r>
            <a:r>
              <a:rPr lang="en-US" sz="1200" dirty="0" smtClean="0"/>
              <a:t> won a $168 million dollar lawsuit against the hospital after</a:t>
            </a:r>
            <a:r>
              <a:rPr lang="en-US" sz="1200" baseline="0" dirty="0" smtClean="0"/>
              <a:t> a jury trial where she described that she was </a:t>
            </a:r>
            <a:r>
              <a:rPr lang="en-US" sz="1200" dirty="0" smtClean="0"/>
              <a:t>tormented and sexually harassed by surgeons and the medical staff in the cardiac surgery center, including witnesses who confirmed the conduct</a:t>
            </a:r>
            <a:r>
              <a:rPr lang="en-US" sz="1200" baseline="0" dirty="0" smtClean="0"/>
              <a:t> that was described as a </a:t>
            </a:r>
            <a:r>
              <a:rPr lang="en-US" sz="1200" dirty="0" smtClean="0"/>
              <a:t>"raunchy, vile, toxic workplace" in which she was targeted by harassers because she continued to complain about the working atmosphere. This</a:t>
            </a:r>
            <a:r>
              <a:rPr lang="en-US" sz="1200" baseline="0" dirty="0" smtClean="0"/>
              <a:t> is an example of why it is so critical to ensure we have a professional work atmosphere where all workforce members are treated with respect, and that all concerns are taken seriously.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522EA2D-0F97-46D8-9DD9-D343DE5025F2}" type="slidenum">
              <a:rPr lang="en-US" smtClean="0"/>
              <a:t>6</a:t>
            </a:fld>
            <a:endParaRPr lang="en-US"/>
          </a:p>
        </p:txBody>
      </p:sp>
    </p:spTree>
    <p:extLst>
      <p:ext uri="{BB962C8B-B14F-4D97-AF65-F5344CB8AC3E}">
        <p14:creationId xmlns:p14="http://schemas.microsoft.com/office/powerpoint/2010/main" val="87351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a:t>
            </a:r>
            <a:endParaRPr lang="en-US" dirty="0"/>
          </a:p>
        </p:txBody>
      </p:sp>
      <p:sp>
        <p:nvSpPr>
          <p:cNvPr id="4" name="Slide Number Placeholder 3"/>
          <p:cNvSpPr>
            <a:spLocks noGrp="1"/>
          </p:cNvSpPr>
          <p:nvPr>
            <p:ph type="sldNum" sz="quarter" idx="5"/>
          </p:nvPr>
        </p:nvSpPr>
        <p:spPr/>
        <p:txBody>
          <a:bodyPr/>
          <a:lstStyle/>
          <a:p>
            <a:fld id="{A522EA2D-0F97-46D8-9DD9-D343DE5025F2}" type="slidenum">
              <a:rPr lang="en-US" smtClean="0"/>
              <a:t>7</a:t>
            </a:fld>
            <a:endParaRPr lang="en-US"/>
          </a:p>
        </p:txBody>
      </p:sp>
    </p:spTree>
    <p:extLst>
      <p:ext uri="{BB962C8B-B14F-4D97-AF65-F5344CB8AC3E}">
        <p14:creationId xmlns:p14="http://schemas.microsoft.com/office/powerpoint/2010/main" val="3999496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is expected of you?</a:t>
            </a:r>
            <a:endParaRPr lang="en-US" dirty="0"/>
          </a:p>
          <a:p>
            <a:r>
              <a:rPr lang="en-US" baseline="0" dirty="0" smtClean="0"/>
              <a:t>[read slide]</a:t>
            </a:r>
            <a:endParaRPr lang="en-US" dirty="0"/>
          </a:p>
        </p:txBody>
      </p:sp>
      <p:sp>
        <p:nvSpPr>
          <p:cNvPr id="4" name="Slide Number Placeholder 3"/>
          <p:cNvSpPr>
            <a:spLocks noGrp="1"/>
          </p:cNvSpPr>
          <p:nvPr>
            <p:ph type="sldNum" sz="quarter" idx="10"/>
          </p:nvPr>
        </p:nvSpPr>
        <p:spPr/>
        <p:txBody>
          <a:bodyPr/>
          <a:lstStyle/>
          <a:p>
            <a:fld id="{A522EA2D-0F97-46D8-9DD9-D343DE5025F2}" type="slidenum">
              <a:rPr lang="en-US" smtClean="0"/>
              <a:t>8</a:t>
            </a:fld>
            <a:endParaRPr lang="en-US"/>
          </a:p>
        </p:txBody>
      </p:sp>
    </p:spTree>
    <p:extLst>
      <p:ext uri="{BB962C8B-B14F-4D97-AF65-F5344CB8AC3E}">
        <p14:creationId xmlns:p14="http://schemas.microsoft.com/office/powerpoint/2010/main" val="408380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All members of the workforce can help us maintain our respectful work environment by following these prescriptions [read bullet points]</a:t>
            </a:r>
          </a:p>
          <a:p>
            <a:endParaRPr lang="en-US" dirty="0"/>
          </a:p>
        </p:txBody>
      </p:sp>
      <p:sp>
        <p:nvSpPr>
          <p:cNvPr id="4" name="Slide Number Placeholder 3"/>
          <p:cNvSpPr>
            <a:spLocks noGrp="1"/>
          </p:cNvSpPr>
          <p:nvPr>
            <p:ph type="sldNum" sz="quarter" idx="10"/>
          </p:nvPr>
        </p:nvSpPr>
        <p:spPr/>
        <p:txBody>
          <a:bodyPr/>
          <a:lstStyle/>
          <a:p>
            <a:fld id="{A522EA2D-0F97-46D8-9DD9-D343DE5025F2}" type="slidenum">
              <a:rPr lang="en-US" smtClean="0"/>
              <a:t>9</a:t>
            </a:fld>
            <a:endParaRPr lang="en-US"/>
          </a:p>
        </p:txBody>
      </p:sp>
    </p:spTree>
    <p:extLst>
      <p:ext uri="{BB962C8B-B14F-4D97-AF65-F5344CB8AC3E}">
        <p14:creationId xmlns:p14="http://schemas.microsoft.com/office/powerpoint/2010/main" val="1908901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Trebuchet MS"/>
                <a:cs typeface="Trebuchet MS"/>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62748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7BFBCC-2E98-9D45-BB6F-9D5CA2B63903}" type="datetimeFigureOut">
              <a:rPr lang="en-US" smtClean="0"/>
              <a:t>5/20/2021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4BC1852-0813-7647-ADF7-867790DBB09D}" type="slidenum">
              <a:rPr lang="en-US" smtClean="0"/>
              <a:t>‹#›</a:t>
            </a:fld>
            <a:endParaRPr lang="en-US"/>
          </a:p>
        </p:txBody>
      </p:sp>
    </p:spTree>
    <p:extLst>
      <p:ext uri="{BB962C8B-B14F-4D97-AF65-F5344CB8AC3E}">
        <p14:creationId xmlns:p14="http://schemas.microsoft.com/office/powerpoint/2010/main" val="419528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7BFBCC-2E98-9D45-BB6F-9D5CA2B63903}" type="datetimeFigureOut">
              <a:rPr lang="en-US" smtClean="0"/>
              <a:t>5/20/2021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4BC1852-0813-7647-ADF7-867790DBB09D}" type="slidenum">
              <a:rPr lang="en-US" smtClean="0"/>
              <a:t>‹#›</a:t>
            </a:fld>
            <a:endParaRPr lang="en-US"/>
          </a:p>
        </p:txBody>
      </p:sp>
    </p:spTree>
    <p:extLst>
      <p:ext uri="{BB962C8B-B14F-4D97-AF65-F5344CB8AC3E}">
        <p14:creationId xmlns:p14="http://schemas.microsoft.com/office/powerpoint/2010/main" val="1186790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813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Trebuchet MS"/>
                <a:cs typeface="Trebuchet MS"/>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8971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C84DA01-CED5-BE43-B7BB-CE48B132DF03}" type="datetimeFigureOut">
              <a:rPr lang="en-US" smtClean="0"/>
              <a:t>5/20/2021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2DF4DEE-0A2B-6143-B96F-42C444B0C12A}" type="slidenum">
              <a:rPr lang="en-US" smtClean="0"/>
              <a:t>‹#›</a:t>
            </a:fld>
            <a:endParaRPr lang="en-US"/>
          </a:p>
        </p:txBody>
      </p:sp>
    </p:spTree>
    <p:extLst>
      <p:ext uri="{BB962C8B-B14F-4D97-AF65-F5344CB8AC3E}">
        <p14:creationId xmlns:p14="http://schemas.microsoft.com/office/powerpoint/2010/main" val="22689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C84DA01-CED5-BE43-B7BB-CE48B132DF03}" type="datetimeFigureOut">
              <a:rPr lang="en-US" smtClean="0"/>
              <a:t>5/20/2021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2DF4DEE-0A2B-6143-B96F-42C444B0C12A}" type="slidenum">
              <a:rPr lang="en-US" smtClean="0"/>
              <a:t>‹#›</a:t>
            </a:fld>
            <a:endParaRPr lang="en-US"/>
          </a:p>
        </p:txBody>
      </p:sp>
    </p:spTree>
    <p:extLst>
      <p:ext uri="{BB962C8B-B14F-4D97-AF65-F5344CB8AC3E}">
        <p14:creationId xmlns:p14="http://schemas.microsoft.com/office/powerpoint/2010/main" val="2823630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C84DA01-CED5-BE43-B7BB-CE48B132DF03}" type="datetimeFigureOut">
              <a:rPr lang="en-US" smtClean="0"/>
              <a:t>5/20/2021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2DF4DEE-0A2B-6143-B96F-42C444B0C12A}" type="slidenum">
              <a:rPr lang="en-US" smtClean="0"/>
              <a:t>‹#›</a:t>
            </a:fld>
            <a:endParaRPr lang="en-US"/>
          </a:p>
        </p:txBody>
      </p:sp>
    </p:spTree>
    <p:extLst>
      <p:ext uri="{BB962C8B-B14F-4D97-AF65-F5344CB8AC3E}">
        <p14:creationId xmlns:p14="http://schemas.microsoft.com/office/powerpoint/2010/main" val="508604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C84DA01-CED5-BE43-B7BB-CE48B132DF03}" type="datetimeFigureOut">
              <a:rPr lang="en-US" smtClean="0"/>
              <a:t>5/20/2021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2DF4DEE-0A2B-6143-B96F-42C444B0C12A}" type="slidenum">
              <a:rPr lang="en-US" smtClean="0"/>
              <a:t>‹#›</a:t>
            </a:fld>
            <a:endParaRPr lang="en-US"/>
          </a:p>
        </p:txBody>
      </p:sp>
    </p:spTree>
    <p:extLst>
      <p:ext uri="{BB962C8B-B14F-4D97-AF65-F5344CB8AC3E}">
        <p14:creationId xmlns:p14="http://schemas.microsoft.com/office/powerpoint/2010/main" val="3063668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C84DA01-CED5-BE43-B7BB-CE48B132DF03}" type="datetimeFigureOut">
              <a:rPr lang="en-US" smtClean="0"/>
              <a:t>5/20/2021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2DF4DEE-0A2B-6143-B96F-42C444B0C12A}" type="slidenum">
              <a:rPr lang="en-US" smtClean="0"/>
              <a:t>‹#›</a:t>
            </a:fld>
            <a:endParaRPr lang="en-US"/>
          </a:p>
        </p:txBody>
      </p:sp>
    </p:spTree>
    <p:extLst>
      <p:ext uri="{BB962C8B-B14F-4D97-AF65-F5344CB8AC3E}">
        <p14:creationId xmlns:p14="http://schemas.microsoft.com/office/powerpoint/2010/main" val="2762416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C84DA01-CED5-BE43-B7BB-CE48B132DF03}" type="datetimeFigureOut">
              <a:rPr lang="en-US" smtClean="0"/>
              <a:t>5/20/2021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2DF4DEE-0A2B-6143-B96F-42C444B0C12A}" type="slidenum">
              <a:rPr lang="en-US" smtClean="0"/>
              <a:t>‹#›</a:t>
            </a:fld>
            <a:endParaRPr lang="en-US"/>
          </a:p>
        </p:txBody>
      </p:sp>
    </p:spTree>
    <p:extLst>
      <p:ext uri="{BB962C8B-B14F-4D97-AF65-F5344CB8AC3E}">
        <p14:creationId xmlns:p14="http://schemas.microsoft.com/office/powerpoint/2010/main" val="267952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Trebuchet MS"/>
                <a:cs typeface="Trebuchet MS"/>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Trebuchet MS"/>
                <a:cs typeface="Trebuchet MS"/>
              </a:defRPr>
            </a:lvl1pPr>
            <a:lvl2pPr>
              <a:defRPr>
                <a:latin typeface="Trebuchet MS"/>
                <a:cs typeface="Trebuchet MS"/>
              </a:defRPr>
            </a:lvl2pPr>
            <a:lvl3pPr>
              <a:defRPr>
                <a:latin typeface="Trebuchet MS"/>
                <a:cs typeface="Trebuchet MS"/>
              </a:defRPr>
            </a:lvl3pPr>
            <a:lvl4pPr>
              <a:defRPr>
                <a:latin typeface="Trebuchet MS"/>
                <a:cs typeface="Trebuchet MS"/>
              </a:defRPr>
            </a:lvl4pPr>
            <a:lvl5pPr>
              <a:defRPr>
                <a:latin typeface="Trebuchet MS"/>
                <a:cs typeface="Trebuchet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980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C84DA01-CED5-BE43-B7BB-CE48B132DF03}" type="datetimeFigureOut">
              <a:rPr lang="en-US" smtClean="0"/>
              <a:t>5/20/2021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2DF4DEE-0A2B-6143-B96F-42C444B0C12A}" type="slidenum">
              <a:rPr lang="en-US" smtClean="0"/>
              <a:t>‹#›</a:t>
            </a:fld>
            <a:endParaRPr lang="en-US"/>
          </a:p>
        </p:txBody>
      </p:sp>
    </p:spTree>
    <p:extLst>
      <p:ext uri="{BB962C8B-B14F-4D97-AF65-F5344CB8AC3E}">
        <p14:creationId xmlns:p14="http://schemas.microsoft.com/office/powerpoint/2010/main" val="726929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C84DA01-CED5-BE43-B7BB-CE48B132DF03}" type="datetimeFigureOut">
              <a:rPr lang="en-US" smtClean="0"/>
              <a:t>5/20/2021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2DF4DEE-0A2B-6143-B96F-42C444B0C12A}" type="slidenum">
              <a:rPr lang="en-US" smtClean="0"/>
              <a:t>‹#›</a:t>
            </a:fld>
            <a:endParaRPr lang="en-US"/>
          </a:p>
        </p:txBody>
      </p:sp>
    </p:spTree>
    <p:extLst>
      <p:ext uri="{BB962C8B-B14F-4D97-AF65-F5344CB8AC3E}">
        <p14:creationId xmlns:p14="http://schemas.microsoft.com/office/powerpoint/2010/main" val="3948988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C84DA01-CED5-BE43-B7BB-CE48B132DF03}" type="datetimeFigureOut">
              <a:rPr lang="en-US" smtClean="0"/>
              <a:t>5/20/2021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2DF4DEE-0A2B-6143-B96F-42C444B0C12A}" type="slidenum">
              <a:rPr lang="en-US" smtClean="0"/>
              <a:t>‹#›</a:t>
            </a:fld>
            <a:endParaRPr lang="en-US"/>
          </a:p>
        </p:txBody>
      </p:sp>
    </p:spTree>
    <p:extLst>
      <p:ext uri="{BB962C8B-B14F-4D97-AF65-F5344CB8AC3E}">
        <p14:creationId xmlns:p14="http://schemas.microsoft.com/office/powerpoint/2010/main" val="4248738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0" y="0"/>
            <a:ext cx="9144000" cy="1200150"/>
          </a:xfrm>
          <a:prstGeom prst="rect">
            <a:avLst/>
          </a:prstGeom>
          <a:solidFill>
            <a:srgbClr val="008E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altLang="en-US">
              <a:cs typeface="Arial" charset="0"/>
            </a:endParaRPr>
          </a:p>
          <a:p>
            <a:pPr>
              <a:defRPr/>
            </a:pPr>
            <a:endParaRPr lang="en-US" altLang="en-US">
              <a:cs typeface="Arial" charset="0"/>
            </a:endParaRPr>
          </a:p>
          <a:p>
            <a:pPr>
              <a:defRPr/>
            </a:pPr>
            <a:endParaRPr lang="en-US" altLang="en-US">
              <a:cs typeface="Arial" charset="0"/>
            </a:endParaRPr>
          </a:p>
          <a:p>
            <a:pPr>
              <a:defRPr/>
            </a:pPr>
            <a:endParaRPr lang="en-US" altLang="en-US">
              <a:cs typeface="Arial" charset="0"/>
            </a:endParaRPr>
          </a:p>
        </p:txBody>
      </p:sp>
      <p:pic>
        <p:nvPicPr>
          <p:cNvPr id="5" name="Picture 7" descr="Bullard_Logo_Spot-Coate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6224588"/>
            <a:ext cx="14652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6799263" y="6486525"/>
            <a:ext cx="20685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r>
              <a:rPr lang="en-US" altLang="en-US" sz="1000">
                <a:solidFill>
                  <a:srgbClr val="7E8385"/>
                </a:solidFill>
                <a:latin typeface="Arial" charset="0"/>
                <a:cs typeface="Arial" charset="0"/>
              </a:rPr>
              <a:t>WWW.BULLARDLAW.COM</a:t>
            </a:r>
          </a:p>
        </p:txBody>
      </p:sp>
      <p:sp>
        <p:nvSpPr>
          <p:cNvPr id="2" name="Title 1"/>
          <p:cNvSpPr>
            <a:spLocks noGrp="1"/>
          </p:cNvSpPr>
          <p:nvPr>
            <p:ph type="title"/>
          </p:nvPr>
        </p:nvSpPr>
        <p:spPr>
          <a:xfrm>
            <a:off x="1066800" y="0"/>
            <a:ext cx="8077200" cy="1143000"/>
          </a:xfrm>
        </p:spPr>
        <p:txBody>
          <a:bodyPr>
            <a:normAutofit/>
          </a:bodyPr>
          <a:lstStyle>
            <a:lvl1pPr algn="l">
              <a:defRPr sz="3600">
                <a:solidFill>
                  <a:schemeClr val="bg1"/>
                </a:solidFill>
                <a:latin typeface="Arial" pitchFamily="34" charset="0"/>
                <a:cs typeface="Arial" pitchFamily="34" charset="0"/>
              </a:defRPr>
            </a:lvl1pPr>
          </a:lstStyle>
          <a:p>
            <a:endParaRPr lang="en-US" dirty="0"/>
          </a:p>
        </p:txBody>
      </p:sp>
      <p:sp>
        <p:nvSpPr>
          <p:cNvPr id="3" name="Content Placeholder 2"/>
          <p:cNvSpPr>
            <a:spLocks noGrp="1"/>
          </p:cNvSpPr>
          <p:nvPr>
            <p:ph sz="half" idx="1"/>
          </p:nvPr>
        </p:nvSpPr>
        <p:spPr>
          <a:xfrm>
            <a:off x="1066800" y="1447800"/>
            <a:ext cx="7696200" cy="4495800"/>
          </a:xfrm>
        </p:spPr>
        <p:txBody>
          <a:bodyPr/>
          <a:lstStyle>
            <a:lvl1pPr marL="342900" indent="-342900">
              <a:buClr>
                <a:srgbClr val="008E80"/>
              </a:buClr>
              <a:buFont typeface="Calibri" pitchFamily="34" charset="0"/>
              <a:buChar char="−"/>
              <a:defRPr sz="2800" baseline="0">
                <a:latin typeface="Arial" pitchFamily="34" charset="0"/>
                <a:cs typeface="Arial" pitchFamily="34" charset="0"/>
              </a:defRPr>
            </a:lvl1pPr>
            <a:lvl2pPr marL="742950" indent="-285750">
              <a:buClr>
                <a:srgbClr val="008E80"/>
              </a:buClr>
              <a:buFont typeface="Arial" pitchFamily="34" charset="0"/>
              <a:buChar char="•"/>
              <a:defRPr sz="2400">
                <a:latin typeface="Arial" pitchFamily="34" charset="0"/>
                <a:cs typeface="Arial" pitchFamily="34" charset="0"/>
              </a:defRPr>
            </a:lvl2pPr>
            <a:lvl3pPr marL="1143000" indent="-228600">
              <a:buClr>
                <a:srgbClr val="008E80"/>
              </a:buClr>
              <a:buSzPct val="80000"/>
              <a:buFont typeface="Calibri" pitchFamily="34" charset="0"/>
              <a:buChar char="−"/>
              <a:defRPr sz="2000">
                <a:latin typeface="Arial" pitchFamily="34" charset="0"/>
                <a:cs typeface="Arial" pitchFamily="34" charset="0"/>
              </a:defRPr>
            </a:lvl3pPr>
            <a:lvl4pPr marL="1600200" indent="-228600">
              <a:buClr>
                <a:srgbClr val="008E80"/>
              </a:buClr>
              <a:buSzPct val="80000"/>
              <a:buFont typeface="Arial" pitchFamily="34" charset="0"/>
              <a:buChar char="•"/>
              <a:defRPr sz="1800">
                <a:latin typeface="Arial" pitchFamily="34" charset="0"/>
                <a:cs typeface="Arial" pitchFamily="34" charset="0"/>
              </a:defRPr>
            </a:lvl4pPr>
            <a:lvl5pPr>
              <a:buClr>
                <a:srgbClr val="008E80"/>
              </a:buClr>
              <a:buSzPct val="80000"/>
              <a:defRPr sz="1800">
                <a:latin typeface="Arial" pitchFamily="34" charset="0"/>
                <a:cs typeface="Arial" pitchFamily="34" charset="0"/>
              </a:defRPr>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3837882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Trebuchet MS"/>
                <a:cs typeface="Trebuchet MS"/>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18265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493C24-91A1-BD4A-A637-CD781BC93A42}" type="datetimeFigureOut">
              <a:rPr lang="en-US" smtClean="0"/>
              <a:t>5/20/2021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3D1508-4BC7-B34D-9B8E-AA9E7005E821}" type="slidenum">
              <a:rPr lang="en-US" smtClean="0"/>
              <a:t>‹#›</a:t>
            </a:fld>
            <a:endParaRPr lang="en-US"/>
          </a:p>
        </p:txBody>
      </p:sp>
    </p:spTree>
    <p:extLst>
      <p:ext uri="{BB962C8B-B14F-4D97-AF65-F5344CB8AC3E}">
        <p14:creationId xmlns:p14="http://schemas.microsoft.com/office/powerpoint/2010/main" val="3546746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493C24-91A1-BD4A-A637-CD781BC93A42}" type="datetimeFigureOut">
              <a:rPr lang="en-US" smtClean="0"/>
              <a:t>5/20/2021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3D1508-4BC7-B34D-9B8E-AA9E7005E821}" type="slidenum">
              <a:rPr lang="en-US" smtClean="0"/>
              <a:t>‹#›</a:t>
            </a:fld>
            <a:endParaRPr lang="en-US"/>
          </a:p>
        </p:txBody>
      </p:sp>
    </p:spTree>
    <p:extLst>
      <p:ext uri="{BB962C8B-B14F-4D97-AF65-F5344CB8AC3E}">
        <p14:creationId xmlns:p14="http://schemas.microsoft.com/office/powerpoint/2010/main" val="72334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493C24-91A1-BD4A-A637-CD781BC93A42}" type="datetimeFigureOut">
              <a:rPr lang="en-US" smtClean="0"/>
              <a:t>5/20/2021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3D1508-4BC7-B34D-9B8E-AA9E7005E821}" type="slidenum">
              <a:rPr lang="en-US" smtClean="0"/>
              <a:t>‹#›</a:t>
            </a:fld>
            <a:endParaRPr lang="en-US"/>
          </a:p>
        </p:txBody>
      </p:sp>
    </p:spTree>
    <p:extLst>
      <p:ext uri="{BB962C8B-B14F-4D97-AF65-F5344CB8AC3E}">
        <p14:creationId xmlns:p14="http://schemas.microsoft.com/office/powerpoint/2010/main" val="3455523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493C24-91A1-BD4A-A637-CD781BC93A42}" type="datetimeFigureOut">
              <a:rPr lang="en-US" smtClean="0"/>
              <a:t>5/20/2021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13D1508-4BC7-B34D-9B8E-AA9E7005E821}" type="slidenum">
              <a:rPr lang="en-US" smtClean="0"/>
              <a:t>‹#›</a:t>
            </a:fld>
            <a:endParaRPr lang="en-US"/>
          </a:p>
        </p:txBody>
      </p:sp>
    </p:spTree>
    <p:extLst>
      <p:ext uri="{BB962C8B-B14F-4D97-AF65-F5344CB8AC3E}">
        <p14:creationId xmlns:p14="http://schemas.microsoft.com/office/powerpoint/2010/main" val="2280944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C493C24-91A1-BD4A-A637-CD781BC93A42}" type="datetimeFigureOut">
              <a:rPr lang="en-US" smtClean="0"/>
              <a:t>5/20/2021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13D1508-4BC7-B34D-9B8E-AA9E7005E821}" type="slidenum">
              <a:rPr lang="en-US" smtClean="0"/>
              <a:t>‹#›</a:t>
            </a:fld>
            <a:endParaRPr lang="en-US"/>
          </a:p>
        </p:txBody>
      </p:sp>
    </p:spTree>
    <p:extLst>
      <p:ext uri="{BB962C8B-B14F-4D97-AF65-F5344CB8AC3E}">
        <p14:creationId xmlns:p14="http://schemas.microsoft.com/office/powerpoint/2010/main" val="246197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rebuchet MS"/>
                <a:cs typeface="Trebuchet MS"/>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Trebuchet MS"/>
                <a:cs typeface="Trebuchet M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8783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C493C24-91A1-BD4A-A637-CD781BC93A42}" type="datetimeFigureOut">
              <a:rPr lang="en-US" smtClean="0"/>
              <a:t>5/20/2021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13D1508-4BC7-B34D-9B8E-AA9E7005E821}" type="slidenum">
              <a:rPr lang="en-US" smtClean="0"/>
              <a:t>‹#›</a:t>
            </a:fld>
            <a:endParaRPr lang="en-US"/>
          </a:p>
        </p:txBody>
      </p:sp>
    </p:spTree>
    <p:extLst>
      <p:ext uri="{BB962C8B-B14F-4D97-AF65-F5344CB8AC3E}">
        <p14:creationId xmlns:p14="http://schemas.microsoft.com/office/powerpoint/2010/main" val="3714415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C493C24-91A1-BD4A-A637-CD781BC93A42}" type="datetimeFigureOut">
              <a:rPr lang="en-US" smtClean="0"/>
              <a:t>5/20/2021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13D1508-4BC7-B34D-9B8E-AA9E7005E821}" type="slidenum">
              <a:rPr lang="en-US" smtClean="0"/>
              <a:t>‹#›</a:t>
            </a:fld>
            <a:endParaRPr lang="en-US"/>
          </a:p>
        </p:txBody>
      </p:sp>
    </p:spTree>
    <p:extLst>
      <p:ext uri="{BB962C8B-B14F-4D97-AF65-F5344CB8AC3E}">
        <p14:creationId xmlns:p14="http://schemas.microsoft.com/office/powerpoint/2010/main" val="4294523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493C24-91A1-BD4A-A637-CD781BC93A42}" type="datetimeFigureOut">
              <a:rPr lang="en-US" smtClean="0"/>
              <a:t>5/20/2021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13D1508-4BC7-B34D-9B8E-AA9E7005E821}" type="slidenum">
              <a:rPr lang="en-US" smtClean="0"/>
              <a:t>‹#›</a:t>
            </a:fld>
            <a:endParaRPr lang="en-US"/>
          </a:p>
        </p:txBody>
      </p:sp>
    </p:spTree>
    <p:extLst>
      <p:ext uri="{BB962C8B-B14F-4D97-AF65-F5344CB8AC3E}">
        <p14:creationId xmlns:p14="http://schemas.microsoft.com/office/powerpoint/2010/main" val="1951953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493C24-91A1-BD4A-A637-CD781BC93A42}" type="datetimeFigureOut">
              <a:rPr lang="en-US" smtClean="0"/>
              <a:t>5/20/2021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13D1508-4BC7-B34D-9B8E-AA9E7005E821}" type="slidenum">
              <a:rPr lang="en-US" smtClean="0"/>
              <a:t>‹#›</a:t>
            </a:fld>
            <a:endParaRPr lang="en-US"/>
          </a:p>
        </p:txBody>
      </p:sp>
    </p:spTree>
    <p:extLst>
      <p:ext uri="{BB962C8B-B14F-4D97-AF65-F5344CB8AC3E}">
        <p14:creationId xmlns:p14="http://schemas.microsoft.com/office/powerpoint/2010/main" val="1913692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493C24-91A1-BD4A-A637-CD781BC93A42}" type="datetimeFigureOut">
              <a:rPr lang="en-US" smtClean="0"/>
              <a:t>5/20/2021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3D1508-4BC7-B34D-9B8E-AA9E7005E821}" type="slidenum">
              <a:rPr lang="en-US" smtClean="0"/>
              <a:t>‹#›</a:t>
            </a:fld>
            <a:endParaRPr lang="en-US"/>
          </a:p>
        </p:txBody>
      </p:sp>
    </p:spTree>
    <p:extLst>
      <p:ext uri="{BB962C8B-B14F-4D97-AF65-F5344CB8AC3E}">
        <p14:creationId xmlns:p14="http://schemas.microsoft.com/office/powerpoint/2010/main" val="2822337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493C24-91A1-BD4A-A637-CD781BC93A42}" type="datetimeFigureOut">
              <a:rPr lang="en-US" smtClean="0"/>
              <a:t>5/20/2021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3D1508-4BC7-B34D-9B8E-AA9E7005E821}" type="slidenum">
              <a:rPr lang="en-US" smtClean="0"/>
              <a:t>‹#›</a:t>
            </a:fld>
            <a:endParaRPr lang="en-US"/>
          </a:p>
        </p:txBody>
      </p:sp>
    </p:spTree>
    <p:extLst>
      <p:ext uri="{BB962C8B-B14F-4D97-AF65-F5344CB8AC3E}">
        <p14:creationId xmlns:p14="http://schemas.microsoft.com/office/powerpoint/2010/main" val="352054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57BFBCC-2E98-9D45-BB6F-9D5CA2B63903}" type="datetimeFigureOut">
              <a:rPr lang="en-US" smtClean="0"/>
              <a:t>5/20/2021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4BC1852-0813-7647-ADF7-867790DBB09D}" type="slidenum">
              <a:rPr lang="en-US" smtClean="0"/>
              <a:t>‹#›</a:t>
            </a:fld>
            <a:endParaRPr lang="en-US"/>
          </a:p>
        </p:txBody>
      </p:sp>
    </p:spTree>
    <p:extLst>
      <p:ext uri="{BB962C8B-B14F-4D97-AF65-F5344CB8AC3E}">
        <p14:creationId xmlns:p14="http://schemas.microsoft.com/office/powerpoint/2010/main" val="2405722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57BFBCC-2E98-9D45-BB6F-9D5CA2B63903}" type="datetimeFigureOut">
              <a:rPr lang="en-US" smtClean="0"/>
              <a:t>5/20/2021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4BC1852-0813-7647-ADF7-867790DBB09D}" type="slidenum">
              <a:rPr lang="en-US" smtClean="0"/>
              <a:t>‹#›</a:t>
            </a:fld>
            <a:endParaRPr lang="en-US"/>
          </a:p>
        </p:txBody>
      </p:sp>
    </p:spTree>
    <p:extLst>
      <p:ext uri="{BB962C8B-B14F-4D97-AF65-F5344CB8AC3E}">
        <p14:creationId xmlns:p14="http://schemas.microsoft.com/office/powerpoint/2010/main" val="184451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57BFBCC-2E98-9D45-BB6F-9D5CA2B63903}" type="datetimeFigureOut">
              <a:rPr lang="en-US" smtClean="0"/>
              <a:t>5/20/2021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4BC1852-0813-7647-ADF7-867790DBB09D}" type="slidenum">
              <a:rPr lang="en-US" smtClean="0"/>
              <a:t>‹#›</a:t>
            </a:fld>
            <a:endParaRPr lang="en-US"/>
          </a:p>
        </p:txBody>
      </p:sp>
    </p:spTree>
    <p:extLst>
      <p:ext uri="{BB962C8B-B14F-4D97-AF65-F5344CB8AC3E}">
        <p14:creationId xmlns:p14="http://schemas.microsoft.com/office/powerpoint/2010/main" val="275463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57BFBCC-2E98-9D45-BB6F-9D5CA2B63903}" type="datetimeFigureOut">
              <a:rPr lang="en-US" smtClean="0"/>
              <a:t>5/20/2021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4BC1852-0813-7647-ADF7-867790DBB09D}" type="slidenum">
              <a:rPr lang="en-US" smtClean="0"/>
              <a:t>‹#›</a:t>
            </a:fld>
            <a:endParaRPr lang="en-US"/>
          </a:p>
        </p:txBody>
      </p:sp>
    </p:spTree>
    <p:extLst>
      <p:ext uri="{BB962C8B-B14F-4D97-AF65-F5344CB8AC3E}">
        <p14:creationId xmlns:p14="http://schemas.microsoft.com/office/powerpoint/2010/main" val="1833006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57BFBCC-2E98-9D45-BB6F-9D5CA2B63903}" type="datetimeFigureOut">
              <a:rPr lang="en-US" smtClean="0"/>
              <a:t>5/20/2021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4BC1852-0813-7647-ADF7-867790DBB09D}" type="slidenum">
              <a:rPr lang="en-US" smtClean="0"/>
              <a:t>‹#›</a:t>
            </a:fld>
            <a:endParaRPr lang="en-US"/>
          </a:p>
        </p:txBody>
      </p:sp>
    </p:spTree>
    <p:extLst>
      <p:ext uri="{BB962C8B-B14F-4D97-AF65-F5344CB8AC3E}">
        <p14:creationId xmlns:p14="http://schemas.microsoft.com/office/powerpoint/2010/main" val="414622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57BFBCC-2E98-9D45-BB6F-9D5CA2B63903}" type="datetimeFigureOut">
              <a:rPr lang="en-US" smtClean="0"/>
              <a:t>5/20/2021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4BC1852-0813-7647-ADF7-867790DBB09D}" type="slidenum">
              <a:rPr lang="en-US" smtClean="0"/>
              <a:t>‹#›</a:t>
            </a:fld>
            <a:endParaRPr lang="en-US"/>
          </a:p>
        </p:txBody>
      </p:sp>
    </p:spTree>
    <p:extLst>
      <p:ext uri="{BB962C8B-B14F-4D97-AF65-F5344CB8AC3E}">
        <p14:creationId xmlns:p14="http://schemas.microsoft.com/office/powerpoint/2010/main" val="1328779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0" y="6398604"/>
            <a:ext cx="9144000" cy="246221"/>
          </a:xfrm>
          <a:prstGeom prst="rect">
            <a:avLst/>
          </a:prstGeom>
          <a:noFill/>
        </p:spPr>
        <p:txBody>
          <a:bodyPr wrap="square" rtlCol="0">
            <a:spAutoFit/>
          </a:bodyPr>
          <a:lstStyle/>
          <a:p>
            <a:pPr algn="ctr"/>
            <a:fld id="{0FAA83A4-22FE-A945-86F2-2F53B80FE29A}" type="slidenum">
              <a:rPr lang="en-US" sz="1000" smtClean="0">
                <a:solidFill>
                  <a:srgbClr val="000000"/>
                </a:solidFill>
                <a:latin typeface="Trebuchet MS"/>
                <a:cs typeface="Trebuchet MS"/>
              </a:rPr>
              <a:pPr algn="ctr"/>
              <a:t>‹#›</a:t>
            </a:fld>
            <a:endParaRPr lang="en-US" sz="1000" dirty="0">
              <a:solidFill>
                <a:srgbClr val="000000"/>
              </a:solidFill>
              <a:latin typeface="Trebuchet MS"/>
              <a:cs typeface="Trebuchet MS"/>
            </a:endParaRPr>
          </a:p>
        </p:txBody>
      </p:sp>
    </p:spTree>
    <p:extLst>
      <p:ext uri="{BB962C8B-B14F-4D97-AF65-F5344CB8AC3E}">
        <p14:creationId xmlns:p14="http://schemas.microsoft.com/office/powerpoint/2010/main" val="37477289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72556" y="6024049"/>
            <a:ext cx="2394846" cy="640080"/>
          </a:xfrm>
          <a:prstGeom prst="rect">
            <a:avLst/>
          </a:prstGeom>
        </p:spPr>
      </p:pic>
      <p:sp>
        <p:nvSpPr>
          <p:cNvPr id="4" name="TextBox 3"/>
          <p:cNvSpPr txBox="1"/>
          <p:nvPr userDrawn="1"/>
        </p:nvSpPr>
        <p:spPr>
          <a:xfrm>
            <a:off x="0" y="6398604"/>
            <a:ext cx="9144000" cy="246221"/>
          </a:xfrm>
          <a:prstGeom prst="rect">
            <a:avLst/>
          </a:prstGeom>
          <a:noFill/>
        </p:spPr>
        <p:txBody>
          <a:bodyPr wrap="square" rtlCol="0">
            <a:spAutoFit/>
          </a:bodyPr>
          <a:lstStyle/>
          <a:p>
            <a:pPr algn="ctr"/>
            <a:fld id="{0FAA83A4-22FE-A945-86F2-2F53B80FE29A}" type="slidenum">
              <a:rPr lang="en-US" sz="1000" smtClean="0">
                <a:solidFill>
                  <a:srgbClr val="000000"/>
                </a:solidFill>
                <a:latin typeface="Trebuchet MS"/>
                <a:cs typeface="Trebuchet MS"/>
              </a:rPr>
              <a:pPr algn="ctr"/>
              <a:t>‹#›</a:t>
            </a:fld>
            <a:endParaRPr lang="en-US" sz="1000" dirty="0">
              <a:solidFill>
                <a:srgbClr val="000000"/>
              </a:solidFill>
              <a:latin typeface="Trebuchet MS"/>
              <a:cs typeface="Trebuchet MS"/>
            </a:endParaRPr>
          </a:p>
        </p:txBody>
      </p:sp>
    </p:spTree>
    <p:extLst>
      <p:ext uri="{BB962C8B-B14F-4D97-AF65-F5344CB8AC3E}">
        <p14:creationId xmlns:p14="http://schemas.microsoft.com/office/powerpoint/2010/main" val="3551493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8" r:id="rId12"/>
    <p:sldLayoutId id="2147483709" r:id="rId13"/>
  </p:sldLayoutIdLst>
  <p:txStyles>
    <p:titleStyle>
      <a:lvl1pPr algn="ctr" defTabSz="457200" rtl="0" eaLnBrk="1" latinLnBrk="0" hangingPunct="1">
        <a:spcBef>
          <a:spcPct val="0"/>
        </a:spcBef>
        <a:buNone/>
        <a:defRPr sz="2000" kern="1200">
          <a:solidFill>
            <a:schemeClr val="tx1"/>
          </a:solidFill>
          <a:latin typeface="Trebuchet MS"/>
          <a:ea typeface="+mj-ea"/>
          <a:cs typeface="Trebuchet M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2006E"/>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580819" y="6025767"/>
            <a:ext cx="2394846" cy="640080"/>
          </a:xfrm>
          <a:prstGeom prst="rect">
            <a:avLst/>
          </a:prstGeom>
        </p:spPr>
      </p:pic>
      <p:sp>
        <p:nvSpPr>
          <p:cNvPr id="4" name="TextBox 3"/>
          <p:cNvSpPr txBox="1"/>
          <p:nvPr userDrawn="1"/>
        </p:nvSpPr>
        <p:spPr>
          <a:xfrm>
            <a:off x="0" y="6398604"/>
            <a:ext cx="9144000" cy="246221"/>
          </a:xfrm>
          <a:prstGeom prst="rect">
            <a:avLst/>
          </a:prstGeom>
          <a:noFill/>
        </p:spPr>
        <p:txBody>
          <a:bodyPr wrap="square" rtlCol="0">
            <a:spAutoFit/>
          </a:bodyPr>
          <a:lstStyle/>
          <a:p>
            <a:pPr algn="ctr"/>
            <a:fld id="{0FAA83A4-22FE-A945-86F2-2F53B80FE29A}" type="slidenum">
              <a:rPr lang="en-US" sz="1000" smtClean="0">
                <a:solidFill>
                  <a:srgbClr val="FFFFFF"/>
                </a:solidFill>
                <a:latin typeface="Trebuchet MS"/>
                <a:cs typeface="Trebuchet MS"/>
              </a:rPr>
              <a:pPr algn="ctr"/>
              <a:t>‹#›</a:t>
            </a:fld>
            <a:endParaRPr lang="en-US" sz="1000" dirty="0">
              <a:solidFill>
                <a:srgbClr val="FFFFFF"/>
              </a:solidFill>
              <a:latin typeface="Trebuchet MS"/>
              <a:cs typeface="Trebuchet MS"/>
            </a:endParaRPr>
          </a:p>
        </p:txBody>
      </p:sp>
    </p:spTree>
    <p:extLst>
      <p:ext uri="{BB962C8B-B14F-4D97-AF65-F5344CB8AC3E}">
        <p14:creationId xmlns:p14="http://schemas.microsoft.com/office/powerpoint/2010/main" val="26131925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0263" y="4685871"/>
            <a:ext cx="3900179" cy="1042416"/>
          </a:xfrm>
          <a:prstGeom prst="rect">
            <a:avLst/>
          </a:prstGeom>
        </p:spPr>
      </p:pic>
      <p:sp>
        <p:nvSpPr>
          <p:cNvPr id="4" name="Title 1"/>
          <p:cNvSpPr txBox="1">
            <a:spLocks/>
          </p:cNvSpPr>
          <p:nvPr/>
        </p:nvSpPr>
        <p:spPr>
          <a:xfrm>
            <a:off x="0" y="1315442"/>
            <a:ext cx="9144000" cy="1477328"/>
          </a:xfrm>
          <a:prstGeom prst="rect">
            <a:avLst/>
          </a:prstGeom>
          <a:solidFill>
            <a:srgbClr val="B095DA"/>
          </a:solidFill>
        </p:spPr>
        <p:txBody>
          <a:bodyPr vert="horz" wrap="square" lIns="548640" tIns="365760" rIns="548640" bIns="36576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latin typeface="Trebuchet MS"/>
                <a:cs typeface="Trebuchet MS"/>
              </a:rPr>
              <a:t>Respectful Workplace</a:t>
            </a:r>
          </a:p>
        </p:txBody>
      </p:sp>
      <p:sp>
        <p:nvSpPr>
          <p:cNvPr id="6" name="TextBox 5"/>
          <p:cNvSpPr txBox="1"/>
          <p:nvPr/>
        </p:nvSpPr>
        <p:spPr>
          <a:xfrm>
            <a:off x="0" y="6397697"/>
            <a:ext cx="9144000" cy="246221"/>
          </a:xfrm>
          <a:prstGeom prst="rect">
            <a:avLst/>
          </a:prstGeom>
          <a:noFill/>
        </p:spPr>
        <p:txBody>
          <a:bodyPr wrap="square" rtlCol="0">
            <a:spAutoFit/>
          </a:bodyPr>
          <a:lstStyle/>
          <a:p>
            <a:pPr algn="ctr"/>
            <a:fld id="{0FAA83A4-22FE-A945-86F2-2F53B80FE29A}" type="slidenum">
              <a:rPr lang="en-US" sz="1000" smtClean="0">
                <a:solidFill>
                  <a:srgbClr val="000000"/>
                </a:solidFill>
                <a:latin typeface="Trebuchet MS"/>
                <a:cs typeface="Trebuchet MS"/>
              </a:rPr>
              <a:pPr algn="ctr"/>
              <a:t>1</a:t>
            </a:fld>
            <a:endParaRPr lang="en-US" sz="1000" dirty="0">
              <a:solidFill>
                <a:srgbClr val="000000"/>
              </a:solidFill>
              <a:latin typeface="Trebuchet MS"/>
              <a:cs typeface="Trebuchet MS"/>
            </a:endParaRPr>
          </a:p>
        </p:txBody>
      </p:sp>
      <p:sp>
        <p:nvSpPr>
          <p:cNvPr id="5" name="TextBox 4"/>
          <p:cNvSpPr txBox="1"/>
          <p:nvPr/>
        </p:nvSpPr>
        <p:spPr>
          <a:xfrm>
            <a:off x="1107932" y="3477710"/>
            <a:ext cx="6928136" cy="954107"/>
          </a:xfrm>
          <a:prstGeom prst="rect">
            <a:avLst/>
          </a:prstGeom>
          <a:noFill/>
        </p:spPr>
        <p:txBody>
          <a:bodyPr wrap="square" rtlCol="0">
            <a:spAutoFit/>
          </a:bodyPr>
          <a:lstStyle/>
          <a:p>
            <a:pPr algn="ctr"/>
            <a:r>
              <a:rPr lang="en-US" sz="2800" dirty="0">
                <a:latin typeface="Trebuchet MS"/>
                <a:cs typeface="Trebuchet MS"/>
              </a:rPr>
              <a:t>Preventing Workplace Harassment and Discrimination</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8883027"/>
      </p:ext>
    </p:extLst>
  </p:cSld>
  <p:clrMapOvr>
    <a:masterClrMapping/>
  </p:clrMapOvr>
  <mc:AlternateContent xmlns:mc="http://schemas.openxmlformats.org/markup-compatibility/2006">
    <mc:Choice xmlns:p14="http://schemas.microsoft.com/office/powerpoint/2010/main" Requires="p14">
      <p:transition spd="slow" p14:dur="2000" advTm="8899"/>
    </mc:Choice>
    <mc:Fallback>
      <p:transition spd="slow" advTm="8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11570"/>
            <a:ext cx="9144000" cy="1477328"/>
          </a:xfrm>
          <a:prstGeom prst="rect">
            <a:avLst/>
          </a:prstGeom>
          <a:solidFill>
            <a:srgbClr val="B095DA"/>
          </a:solidFill>
        </p:spPr>
        <p:txBody>
          <a:bodyPr vert="horz" wrap="square" lIns="548640" tIns="365760" rIns="548640" bIns="36576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latin typeface="Trebuchet MS"/>
                <a:cs typeface="Trebuchet MS"/>
              </a:rPr>
              <a:t>Thank You!</a:t>
            </a:r>
          </a:p>
        </p:txBody>
      </p:sp>
      <p:sp>
        <p:nvSpPr>
          <p:cNvPr id="6" name="TextBox 5"/>
          <p:cNvSpPr txBox="1"/>
          <p:nvPr/>
        </p:nvSpPr>
        <p:spPr>
          <a:xfrm>
            <a:off x="0" y="6397697"/>
            <a:ext cx="9144000" cy="246221"/>
          </a:xfrm>
          <a:prstGeom prst="rect">
            <a:avLst/>
          </a:prstGeom>
          <a:noFill/>
        </p:spPr>
        <p:txBody>
          <a:bodyPr wrap="square" rtlCol="0">
            <a:spAutoFit/>
          </a:bodyPr>
          <a:lstStyle/>
          <a:p>
            <a:pPr algn="ctr"/>
            <a:fld id="{0FAA83A4-22FE-A945-86F2-2F53B80FE29A}" type="slidenum">
              <a:rPr lang="en-US" sz="1000" smtClean="0">
                <a:solidFill>
                  <a:srgbClr val="000000"/>
                </a:solidFill>
                <a:latin typeface="Trebuchet MS"/>
                <a:cs typeface="Trebuchet MS"/>
              </a:rPr>
              <a:pPr algn="ctr"/>
              <a:t>10</a:t>
            </a:fld>
            <a:endParaRPr lang="en-US" sz="1000" dirty="0">
              <a:solidFill>
                <a:srgbClr val="000000"/>
              </a:solidFill>
              <a:latin typeface="Trebuchet MS"/>
              <a:cs typeface="Trebuchet MS"/>
            </a:endParaRPr>
          </a:p>
        </p:txBody>
      </p:sp>
    </p:spTree>
    <p:extLst>
      <p:ext uri="{BB962C8B-B14F-4D97-AF65-F5344CB8AC3E}">
        <p14:creationId xmlns:p14="http://schemas.microsoft.com/office/powerpoint/2010/main" val="1488657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075" y="512590"/>
            <a:ext cx="4613565" cy="1283998"/>
          </a:xfrm>
        </p:spPr>
        <p:txBody>
          <a:bodyPr>
            <a:normAutofit fontScale="90000"/>
          </a:bodyPr>
          <a:lstStyle/>
          <a:p>
            <a:pPr algn="l"/>
            <a:r>
              <a:rPr lang="en-US" dirty="0">
                <a:solidFill>
                  <a:schemeClr val="accent4"/>
                </a:solidFill>
              </a:rPr>
              <a:t>Respectful Workplace Defined </a:t>
            </a:r>
          </a:p>
        </p:txBody>
      </p:sp>
      <p:sp>
        <p:nvSpPr>
          <p:cNvPr id="10" name="Content Placeholder 9"/>
          <p:cNvSpPr>
            <a:spLocks noGrp="1"/>
          </p:cNvSpPr>
          <p:nvPr>
            <p:ph idx="1"/>
          </p:nvPr>
        </p:nvSpPr>
        <p:spPr>
          <a:xfrm>
            <a:off x="270933" y="2297082"/>
            <a:ext cx="8602133" cy="3273140"/>
          </a:xfrm>
        </p:spPr>
        <p:txBody>
          <a:bodyPr>
            <a:normAutofit fontScale="55000" lnSpcReduction="20000"/>
          </a:bodyPr>
          <a:lstStyle/>
          <a:p>
            <a:pPr lvl="0"/>
            <a:r>
              <a:rPr lang="en-US" dirty="0"/>
              <a:t>At Salem Health, </a:t>
            </a:r>
            <a:r>
              <a:rPr lang="en-US" dirty="0" smtClean="0"/>
              <a:t>all </a:t>
            </a:r>
            <a:r>
              <a:rPr lang="en-US" dirty="0"/>
              <a:t>individuals have the right to work in an environment in which all people are treated with dignity, decency and respect, characterized by mutual trust and respect, and the absence of intimidation, oppression and exploitation</a:t>
            </a:r>
          </a:p>
          <a:p>
            <a:r>
              <a:rPr lang="en-US" dirty="0"/>
              <a:t>Practitioners are expected to demonstrate behaviors that reflect a commitment to continuous professional development, ethical practice, an understanding and sensitivity to diversity, and a responsible attitude toward their patients, their profession and society 	 </a:t>
            </a:r>
          </a:p>
          <a:p>
            <a:pPr>
              <a:spcAft>
                <a:spcPts val="600"/>
              </a:spcAft>
            </a:pPr>
            <a:r>
              <a:rPr lang="en-US" altLang="en-US" dirty="0" smtClean="0"/>
              <a:t>No patient, employee, or provider harm is acceptable to us at Salem Health. Engaging </a:t>
            </a:r>
            <a:r>
              <a:rPr lang="en-US" altLang="en-US" dirty="0"/>
              <a:t>in, condoning, and/or not reporting discrimination, harassment or retaliation is in direct conflict with </a:t>
            </a:r>
            <a:r>
              <a:rPr lang="en-US" altLang="en-US" dirty="0" smtClean="0"/>
              <a:t>our values </a:t>
            </a:r>
            <a:r>
              <a:rPr lang="en-US" altLang="en-US" dirty="0"/>
              <a:t>and is not tolerated</a:t>
            </a:r>
          </a:p>
        </p:txBody>
      </p:sp>
      <p:pic>
        <p:nvPicPr>
          <p:cNvPr id="3074" name="Picture 2" descr="Team Hospital Stock Vectors, Images &amp; Vector Art | Shutterstock"/>
          <p:cNvPicPr>
            <a:picLocks noChangeAspect="1" noChangeArrowheads="1"/>
          </p:cNvPicPr>
          <p:nvPr/>
        </p:nvPicPr>
        <p:blipFill rotWithShape="1">
          <a:blip r:embed="rId5">
            <a:clrChange>
              <a:clrFrom>
                <a:srgbClr val="AADDF0"/>
              </a:clrFrom>
              <a:clrTo>
                <a:srgbClr val="AADDF0">
                  <a:alpha val="0"/>
                </a:srgbClr>
              </a:clrTo>
            </a:clrChange>
            <a:extLst>
              <a:ext uri="{28A0092B-C50C-407E-A947-70E740481C1C}">
                <a14:useLocalDpi xmlns:a14="http://schemas.microsoft.com/office/drawing/2010/main" val="0"/>
              </a:ext>
            </a:extLst>
          </a:blip>
          <a:srcRect t="11905" b="7381"/>
          <a:stretch/>
        </p:blipFill>
        <p:spPr bwMode="auto">
          <a:xfrm>
            <a:off x="5120639" y="434658"/>
            <a:ext cx="3616035" cy="1439862"/>
          </a:xfrm>
          <a:prstGeom prst="roundRect">
            <a:avLst>
              <a:gd name="adj" fmla="val 8594"/>
            </a:avLst>
          </a:prstGeom>
          <a:solidFill>
            <a:srgbClr val="FFFFFF">
              <a:shade val="85000"/>
            </a:srgbClr>
          </a:solidFill>
          <a:ln>
            <a:noFill/>
          </a:ln>
          <a:effectLst/>
        </p:spPr>
      </p:pic>
      <p:sp>
        <p:nvSpPr>
          <p:cNvPr id="5" name="Rectangle 4"/>
          <p:cNvSpPr/>
          <p:nvPr/>
        </p:nvSpPr>
        <p:spPr>
          <a:xfrm>
            <a:off x="270933" y="5180564"/>
            <a:ext cx="8602133" cy="923330"/>
          </a:xfrm>
          <a:prstGeom prst="rect">
            <a:avLst/>
          </a:prstGeom>
        </p:spPr>
        <p:txBody>
          <a:bodyPr wrap="square">
            <a:spAutoFit/>
          </a:bodyPr>
          <a:lstStyle/>
          <a:p>
            <a:pPr lvl="0" algn="ctr" fontAlgn="auto">
              <a:spcBef>
                <a:spcPts val="0"/>
              </a:spcBef>
              <a:spcAft>
                <a:spcPts val="0"/>
              </a:spcAft>
              <a:defRPr/>
            </a:pPr>
            <a:r>
              <a:rPr lang="en-US" i="1" dirty="0">
                <a:solidFill>
                  <a:schemeClr val="accent4">
                    <a:lumMod val="75000"/>
                  </a:schemeClr>
                </a:solidFill>
                <a:latin typeface="Trebuchet MS" panose="020B0603020202020204" pitchFamily="34" charset="0"/>
              </a:rPr>
              <a:t>As an organization committed to demonstrating respect for people in a learning culture, </a:t>
            </a:r>
            <a:r>
              <a:rPr lang="en-US" i="1" dirty="0" smtClean="0">
                <a:solidFill>
                  <a:schemeClr val="accent4">
                    <a:lumMod val="75000"/>
                  </a:schemeClr>
                </a:solidFill>
                <a:latin typeface="Trebuchet MS" panose="020B0603020202020204" pitchFamily="34" charset="0"/>
              </a:rPr>
              <a:t>this training helps provide </a:t>
            </a:r>
            <a:r>
              <a:rPr lang="en-US" i="1" dirty="0">
                <a:solidFill>
                  <a:schemeClr val="accent4">
                    <a:lumMod val="75000"/>
                  </a:schemeClr>
                </a:solidFill>
                <a:latin typeface="Trebuchet MS" panose="020B0603020202020204" pitchFamily="34" charset="0"/>
              </a:rPr>
              <a:t>our </a:t>
            </a:r>
            <a:r>
              <a:rPr lang="en-US" i="1" dirty="0" smtClean="0">
                <a:solidFill>
                  <a:schemeClr val="accent4">
                    <a:lumMod val="75000"/>
                  </a:schemeClr>
                </a:solidFill>
                <a:latin typeface="Trebuchet MS" panose="020B0603020202020204" pitchFamily="34" charset="0"/>
              </a:rPr>
              <a:t>workforce members </a:t>
            </a:r>
            <a:r>
              <a:rPr lang="en-US" i="1" dirty="0">
                <a:solidFill>
                  <a:schemeClr val="accent4">
                    <a:lumMod val="75000"/>
                  </a:schemeClr>
                </a:solidFill>
                <a:latin typeface="Trebuchet MS" panose="020B0603020202020204" pitchFamily="34" charset="0"/>
              </a:rPr>
              <a:t>the knowledge and skills to ensure our values are upheld </a:t>
            </a:r>
            <a:r>
              <a:rPr lang="en-US" i="1" dirty="0" smtClean="0">
                <a:solidFill>
                  <a:schemeClr val="accent4">
                    <a:lumMod val="75000"/>
                  </a:schemeClr>
                </a:solidFill>
                <a:latin typeface="Trebuchet MS" panose="020B0603020202020204" pitchFamily="34" charset="0"/>
              </a:rPr>
              <a:t>at all times. </a:t>
            </a:r>
            <a:endParaRPr lang="en-US" i="1" dirty="0">
              <a:solidFill>
                <a:schemeClr val="accent4">
                  <a:lumMod val="75000"/>
                </a:schemeClr>
              </a:solidFill>
              <a:latin typeface="Trebuchet MS" panose="020B060302020202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0206490"/>
      </p:ext>
    </p:extLst>
  </p:cSld>
  <p:clrMapOvr>
    <a:masterClrMapping/>
  </p:clrMapOvr>
  <mc:AlternateContent xmlns:mc="http://schemas.openxmlformats.org/markup-compatibility/2006">
    <mc:Choice xmlns:p14="http://schemas.microsoft.com/office/powerpoint/2010/main" Requires="p14">
      <p:transition spd="slow" p14:dur="2000" advTm="62341"/>
    </mc:Choice>
    <mc:Fallback>
      <p:transition spd="slow" advTm="6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4242"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7084032" y="1114628"/>
            <a:ext cx="1830933" cy="2384139"/>
            <a:chOff x="0" y="745292"/>
            <a:chExt cx="2049722" cy="1264088"/>
          </a:xfrm>
        </p:grpSpPr>
        <p:sp>
          <p:nvSpPr>
            <p:cNvPr id="48" name="Rounded Rectangle 47"/>
            <p:cNvSpPr/>
            <p:nvPr/>
          </p:nvSpPr>
          <p:spPr>
            <a:xfrm>
              <a:off x="0" y="745292"/>
              <a:ext cx="2049722" cy="1264088"/>
            </a:xfrm>
            <a:prstGeom prst="roundRect">
              <a:avLst>
                <a:gd name="adj" fmla="val 10000"/>
              </a:avLst>
            </a:prstGeom>
            <a:ln>
              <a:solidFill>
                <a:srgbClr val="B095DA"/>
              </a:solidFill>
            </a:ln>
          </p:spPr>
          <p:style>
            <a:lnRef idx="3">
              <a:scrgbClr r="0" g="0" b="0"/>
            </a:lnRef>
            <a:fillRef idx="1">
              <a:schemeClr val="accent4">
                <a:alpha val="70000"/>
                <a:hueOff val="0"/>
                <a:satOff val="0"/>
                <a:lumOff val="0"/>
                <a:alphaOff val="0"/>
              </a:schemeClr>
            </a:fillRef>
            <a:effectRef idx="1">
              <a:schemeClr val="accent4">
                <a:alpha val="70000"/>
                <a:hueOff val="0"/>
                <a:satOff val="0"/>
                <a:lumOff val="0"/>
                <a:alphaOff val="0"/>
              </a:schemeClr>
            </a:effectRef>
            <a:fontRef idx="minor">
              <a:schemeClr val="lt1"/>
            </a:fontRef>
          </p:style>
        </p:sp>
        <p:sp>
          <p:nvSpPr>
            <p:cNvPr id="49" name="Rounded Rectangle 4"/>
            <p:cNvSpPr txBox="1"/>
            <p:nvPr/>
          </p:nvSpPr>
          <p:spPr>
            <a:xfrm>
              <a:off x="37024" y="782316"/>
              <a:ext cx="1975674" cy="11900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b" anchorCtr="0">
              <a:noAutofit/>
            </a:bodyPr>
            <a:lstStyle/>
            <a:p>
              <a:pPr algn="ctr">
                <a:defRPr/>
              </a:pPr>
              <a:r>
                <a:rPr lang="en-US" sz="3600" b="1" dirty="0">
                  <a:solidFill>
                    <a:prstClr val="white"/>
                  </a:solidFill>
                  <a:latin typeface="Calibri"/>
                </a:rPr>
                <a:t>Verbal</a:t>
              </a:r>
              <a:endParaRPr lang="en-US" sz="3200" b="1" dirty="0">
                <a:solidFill>
                  <a:prstClr val="white"/>
                </a:solidFill>
                <a:latin typeface="Calibri"/>
              </a:endParaRPr>
            </a:p>
          </p:txBody>
        </p:sp>
      </p:grpSp>
      <p:grpSp>
        <p:nvGrpSpPr>
          <p:cNvPr id="44" name="Group 43"/>
          <p:cNvGrpSpPr/>
          <p:nvPr/>
        </p:nvGrpSpPr>
        <p:grpSpPr>
          <a:xfrm>
            <a:off x="4804108" y="1100827"/>
            <a:ext cx="1830933" cy="2384139"/>
            <a:chOff x="0" y="745292"/>
            <a:chExt cx="2049722" cy="1264088"/>
          </a:xfrm>
        </p:grpSpPr>
        <p:sp>
          <p:nvSpPr>
            <p:cNvPr id="45" name="Rounded Rectangle 44"/>
            <p:cNvSpPr/>
            <p:nvPr/>
          </p:nvSpPr>
          <p:spPr>
            <a:xfrm>
              <a:off x="0" y="745292"/>
              <a:ext cx="2049722" cy="1264088"/>
            </a:xfrm>
            <a:prstGeom prst="roundRect">
              <a:avLst>
                <a:gd name="adj" fmla="val 10000"/>
              </a:avLst>
            </a:prstGeom>
            <a:ln>
              <a:solidFill>
                <a:srgbClr val="B095DA"/>
              </a:solidFill>
            </a:ln>
          </p:spPr>
          <p:style>
            <a:lnRef idx="3">
              <a:scrgbClr r="0" g="0" b="0"/>
            </a:lnRef>
            <a:fillRef idx="1">
              <a:schemeClr val="accent4">
                <a:alpha val="70000"/>
                <a:hueOff val="0"/>
                <a:satOff val="0"/>
                <a:lumOff val="0"/>
                <a:alphaOff val="0"/>
              </a:schemeClr>
            </a:fillRef>
            <a:effectRef idx="1">
              <a:schemeClr val="accent4">
                <a:alpha val="70000"/>
                <a:hueOff val="0"/>
                <a:satOff val="0"/>
                <a:lumOff val="0"/>
                <a:alphaOff val="0"/>
              </a:schemeClr>
            </a:effectRef>
            <a:fontRef idx="minor">
              <a:schemeClr val="lt1"/>
            </a:fontRef>
          </p:style>
        </p:sp>
        <p:sp>
          <p:nvSpPr>
            <p:cNvPr id="46" name="Rounded Rectangle 4"/>
            <p:cNvSpPr txBox="1"/>
            <p:nvPr/>
          </p:nvSpPr>
          <p:spPr>
            <a:xfrm>
              <a:off x="37024" y="782316"/>
              <a:ext cx="1975674" cy="11900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b" anchorCtr="0">
              <a:noAutofit/>
            </a:bodyPr>
            <a:lstStyle/>
            <a:p>
              <a:pPr algn="ctr">
                <a:defRPr/>
              </a:pPr>
              <a:r>
                <a:rPr lang="en-US" sz="3600" b="1" dirty="0">
                  <a:solidFill>
                    <a:prstClr val="white"/>
                  </a:solidFill>
                  <a:latin typeface="Calibri"/>
                </a:rPr>
                <a:t>Written</a:t>
              </a:r>
              <a:endParaRPr lang="en-US" sz="3200" b="1" dirty="0">
                <a:solidFill>
                  <a:prstClr val="white"/>
                </a:solidFill>
                <a:latin typeface="Calibri"/>
              </a:endParaRPr>
            </a:p>
          </p:txBody>
        </p:sp>
      </p:grpSp>
      <p:grpSp>
        <p:nvGrpSpPr>
          <p:cNvPr id="41" name="Group 40"/>
          <p:cNvGrpSpPr/>
          <p:nvPr/>
        </p:nvGrpSpPr>
        <p:grpSpPr>
          <a:xfrm>
            <a:off x="2535220" y="1095190"/>
            <a:ext cx="1830933" cy="2384139"/>
            <a:chOff x="0" y="745292"/>
            <a:chExt cx="2049722" cy="1264088"/>
          </a:xfrm>
        </p:grpSpPr>
        <p:sp>
          <p:nvSpPr>
            <p:cNvPr id="42" name="Rounded Rectangle 41"/>
            <p:cNvSpPr/>
            <p:nvPr/>
          </p:nvSpPr>
          <p:spPr>
            <a:xfrm>
              <a:off x="0" y="745292"/>
              <a:ext cx="2049722" cy="1264088"/>
            </a:xfrm>
            <a:prstGeom prst="roundRect">
              <a:avLst>
                <a:gd name="adj" fmla="val 10000"/>
              </a:avLst>
            </a:prstGeom>
            <a:ln>
              <a:solidFill>
                <a:srgbClr val="B095DA"/>
              </a:solidFill>
            </a:ln>
          </p:spPr>
          <p:style>
            <a:lnRef idx="3">
              <a:scrgbClr r="0" g="0" b="0"/>
            </a:lnRef>
            <a:fillRef idx="1">
              <a:schemeClr val="accent4">
                <a:alpha val="70000"/>
                <a:hueOff val="0"/>
                <a:satOff val="0"/>
                <a:lumOff val="0"/>
                <a:alphaOff val="0"/>
              </a:schemeClr>
            </a:fillRef>
            <a:effectRef idx="1">
              <a:schemeClr val="accent4">
                <a:alpha val="70000"/>
                <a:hueOff val="0"/>
                <a:satOff val="0"/>
                <a:lumOff val="0"/>
                <a:alphaOff val="0"/>
              </a:schemeClr>
            </a:effectRef>
            <a:fontRef idx="minor">
              <a:schemeClr val="lt1"/>
            </a:fontRef>
          </p:style>
        </p:sp>
        <p:sp>
          <p:nvSpPr>
            <p:cNvPr id="43" name="Rounded Rectangle 4"/>
            <p:cNvSpPr txBox="1"/>
            <p:nvPr/>
          </p:nvSpPr>
          <p:spPr>
            <a:xfrm>
              <a:off x="37024" y="782316"/>
              <a:ext cx="1975674" cy="11900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b" anchorCtr="0">
              <a:noAutofit/>
            </a:bodyPr>
            <a:lstStyle/>
            <a:p>
              <a:pPr algn="ctr">
                <a:defRPr/>
              </a:pPr>
              <a:r>
                <a:rPr lang="en-US" sz="3600" b="1" dirty="0">
                  <a:solidFill>
                    <a:prstClr val="white"/>
                  </a:solidFill>
                  <a:latin typeface="Calibri"/>
                </a:rPr>
                <a:t>Visual</a:t>
              </a:r>
              <a:endParaRPr lang="en-US" sz="3200" b="1" dirty="0">
                <a:solidFill>
                  <a:prstClr val="white"/>
                </a:solidFill>
                <a:latin typeface="Calibri"/>
              </a:endParaRPr>
            </a:p>
          </p:txBody>
        </p:sp>
      </p:grpSp>
      <p:grpSp>
        <p:nvGrpSpPr>
          <p:cNvPr id="38" name="Group 37"/>
          <p:cNvGrpSpPr/>
          <p:nvPr/>
        </p:nvGrpSpPr>
        <p:grpSpPr>
          <a:xfrm>
            <a:off x="186529" y="1100827"/>
            <a:ext cx="1830933" cy="2384139"/>
            <a:chOff x="0" y="745292"/>
            <a:chExt cx="2049722" cy="1264088"/>
          </a:xfrm>
        </p:grpSpPr>
        <p:sp>
          <p:nvSpPr>
            <p:cNvPr id="39" name="Rounded Rectangle 38"/>
            <p:cNvSpPr/>
            <p:nvPr/>
          </p:nvSpPr>
          <p:spPr>
            <a:xfrm>
              <a:off x="0" y="745292"/>
              <a:ext cx="2049722" cy="1264088"/>
            </a:xfrm>
            <a:prstGeom prst="roundRect">
              <a:avLst>
                <a:gd name="adj" fmla="val 10000"/>
              </a:avLst>
            </a:prstGeom>
            <a:ln>
              <a:solidFill>
                <a:srgbClr val="B095DA"/>
              </a:solidFill>
            </a:ln>
          </p:spPr>
          <p:style>
            <a:lnRef idx="3">
              <a:scrgbClr r="0" g="0" b="0"/>
            </a:lnRef>
            <a:fillRef idx="1">
              <a:schemeClr val="accent4">
                <a:alpha val="70000"/>
                <a:hueOff val="0"/>
                <a:satOff val="0"/>
                <a:lumOff val="0"/>
                <a:alphaOff val="0"/>
              </a:schemeClr>
            </a:fillRef>
            <a:effectRef idx="1">
              <a:schemeClr val="accent4">
                <a:alpha val="70000"/>
                <a:hueOff val="0"/>
                <a:satOff val="0"/>
                <a:lumOff val="0"/>
                <a:alphaOff val="0"/>
              </a:schemeClr>
            </a:effectRef>
            <a:fontRef idx="minor">
              <a:schemeClr val="lt1"/>
            </a:fontRef>
          </p:style>
        </p:sp>
        <p:sp>
          <p:nvSpPr>
            <p:cNvPr id="40" name="Rounded Rectangle 4"/>
            <p:cNvSpPr txBox="1"/>
            <p:nvPr/>
          </p:nvSpPr>
          <p:spPr>
            <a:xfrm>
              <a:off x="37024" y="782316"/>
              <a:ext cx="1975674" cy="11900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b" anchorCtr="0">
              <a:noAutofit/>
            </a:bodyPr>
            <a:lstStyle/>
            <a:p>
              <a:pPr algn="ctr">
                <a:defRPr/>
              </a:pPr>
              <a:r>
                <a:rPr lang="en-US" sz="3600" b="1" dirty="0">
                  <a:solidFill>
                    <a:prstClr val="white"/>
                  </a:solidFill>
                  <a:latin typeface="Calibri"/>
                </a:rPr>
                <a:t>Physical</a:t>
              </a:r>
            </a:p>
          </p:txBody>
        </p:sp>
      </p:grpSp>
      <p:grpSp>
        <p:nvGrpSpPr>
          <p:cNvPr id="24" name="Group 23"/>
          <p:cNvGrpSpPr/>
          <p:nvPr/>
        </p:nvGrpSpPr>
        <p:grpSpPr>
          <a:xfrm>
            <a:off x="6455981" y="5002885"/>
            <a:ext cx="2179864" cy="1037281"/>
            <a:chOff x="0" y="745292"/>
            <a:chExt cx="2049722" cy="1264088"/>
          </a:xfrm>
        </p:grpSpPr>
        <p:sp>
          <p:nvSpPr>
            <p:cNvPr id="25" name="Rounded Rectangle 24"/>
            <p:cNvSpPr/>
            <p:nvPr/>
          </p:nvSpPr>
          <p:spPr>
            <a:xfrm>
              <a:off x="0" y="745292"/>
              <a:ext cx="2049722" cy="1264088"/>
            </a:xfrm>
            <a:prstGeom prst="roundRect">
              <a:avLst>
                <a:gd name="adj" fmla="val 10000"/>
              </a:avLst>
            </a:prstGeom>
            <a:ln>
              <a:solidFill>
                <a:srgbClr val="B095DA"/>
              </a:solidFill>
            </a:ln>
          </p:spPr>
          <p:style>
            <a:lnRef idx="3">
              <a:scrgbClr r="0" g="0" b="0"/>
            </a:lnRef>
            <a:fillRef idx="1">
              <a:schemeClr val="accent4">
                <a:alpha val="70000"/>
                <a:hueOff val="0"/>
                <a:satOff val="0"/>
                <a:lumOff val="0"/>
                <a:alphaOff val="0"/>
              </a:schemeClr>
            </a:fillRef>
            <a:effectRef idx="1">
              <a:schemeClr val="accent4">
                <a:alpha val="70000"/>
                <a:hueOff val="0"/>
                <a:satOff val="0"/>
                <a:lumOff val="0"/>
                <a:alphaOff val="0"/>
              </a:schemeClr>
            </a:effectRef>
            <a:fontRef idx="minor">
              <a:schemeClr val="lt1"/>
            </a:fontRef>
          </p:style>
        </p:sp>
        <p:sp>
          <p:nvSpPr>
            <p:cNvPr id="27" name="Rounded Rectangle 4"/>
            <p:cNvSpPr txBox="1"/>
            <p:nvPr/>
          </p:nvSpPr>
          <p:spPr>
            <a:xfrm>
              <a:off x="37024" y="782316"/>
              <a:ext cx="1975674" cy="11900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a:defRPr/>
              </a:pPr>
              <a:r>
                <a:rPr lang="en-US" sz="3000" b="1" u="sng" dirty="0" smtClean="0">
                  <a:solidFill>
                    <a:prstClr val="white"/>
                  </a:solidFill>
                  <a:latin typeface="Calibri"/>
                </a:rPr>
                <a:t>Severe</a:t>
              </a:r>
              <a:endParaRPr lang="en-US" sz="3000" b="1" u="sng" dirty="0">
                <a:solidFill>
                  <a:prstClr val="white"/>
                </a:solidFill>
                <a:latin typeface="Calibri"/>
              </a:endParaRPr>
            </a:p>
          </p:txBody>
        </p:sp>
      </p:grpSp>
      <p:sp>
        <p:nvSpPr>
          <p:cNvPr id="3" name="Title 1"/>
          <p:cNvSpPr txBox="1">
            <a:spLocks/>
          </p:cNvSpPr>
          <p:nvPr/>
        </p:nvSpPr>
        <p:spPr>
          <a:xfrm>
            <a:off x="191125" y="118145"/>
            <a:ext cx="7886700" cy="982682"/>
          </a:xfrm>
          <a:prstGeom prst="rect">
            <a:avLst/>
          </a:prstGeom>
        </p:spPr>
        <p:txBody>
          <a:bodyPr/>
          <a:lstStyle>
            <a:lvl1pPr defTabSz="457200" eaLnBrk="1" latinLnBrk="0" hangingPunct="1">
              <a:buNone/>
              <a:defRPr sz="4000">
                <a:solidFill>
                  <a:schemeClr val="accent4"/>
                </a:solidFill>
                <a:latin typeface="Trebuchet MS"/>
                <a:ea typeface="+mj-ea"/>
                <a:cs typeface="Trebuchet M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8064A2"/>
                </a:solidFill>
                <a:effectLst/>
                <a:uLnTx/>
                <a:uFillTx/>
                <a:latin typeface="Trebuchet MS"/>
                <a:ea typeface="+mj-ea"/>
              </a:rPr>
              <a:t>Sexual Harassment is:</a:t>
            </a:r>
          </a:p>
        </p:txBody>
      </p:sp>
      <p:pic>
        <p:nvPicPr>
          <p:cNvPr id="1026" name="Picture 2" descr="Image result for verbal sexual harassment hospit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922" y="1265203"/>
            <a:ext cx="1733369" cy="1466800"/>
          </a:xfrm>
          <a:prstGeom prst="roundRect">
            <a:avLst>
              <a:gd name="adj" fmla="val 15736"/>
            </a:avLst>
          </a:prstGeom>
          <a:solidFill>
            <a:srgbClr val="FFFFFF">
              <a:shade val="85000"/>
            </a:srgbClr>
          </a:solidFill>
          <a:ln>
            <a:noFill/>
          </a:ln>
          <a:effectLst/>
        </p:spPr>
      </p:pic>
      <p:pic>
        <p:nvPicPr>
          <p:cNvPr id="10" name="Picture 9"/>
          <p:cNvPicPr>
            <a:picLocks noChangeAspect="1"/>
          </p:cNvPicPr>
          <p:nvPr/>
        </p:nvPicPr>
        <p:blipFill>
          <a:blip r:embed="rId6"/>
          <a:stretch>
            <a:fillRect/>
          </a:stretch>
        </p:blipFill>
        <p:spPr>
          <a:xfrm>
            <a:off x="249382" y="1265203"/>
            <a:ext cx="1704109" cy="1466799"/>
          </a:xfrm>
          <a:prstGeom prst="roundRect">
            <a:avLst>
              <a:gd name="adj" fmla="val 8594"/>
            </a:avLst>
          </a:prstGeom>
          <a:solidFill>
            <a:srgbClr val="FFFFFF">
              <a:shade val="85000"/>
            </a:srgbClr>
          </a:solidFill>
          <a:ln>
            <a:noFill/>
          </a:ln>
          <a:effectLst/>
        </p:spPr>
      </p:pic>
      <p:sp>
        <p:nvSpPr>
          <p:cNvPr id="11" name="TextBox 10"/>
          <p:cNvSpPr txBox="1"/>
          <p:nvPr/>
        </p:nvSpPr>
        <p:spPr>
          <a:xfrm>
            <a:off x="2516362" y="3542976"/>
            <a:ext cx="413167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rebuchet MS" panose="020B0603020202020204" pitchFamily="34" charset="0"/>
                <a:ea typeface="ＭＳ Ｐゴシック" charset="0"/>
                <a:cs typeface="+mn-cs"/>
              </a:rPr>
              <a:t>Conduct</a:t>
            </a:r>
            <a:r>
              <a:rPr kumimoji="0" lang="en-US" sz="2400" b="1" i="0" strike="noStrike" kern="1200" cap="none" spc="0" normalizeH="0" baseline="0" noProof="0" dirty="0">
                <a:ln>
                  <a:noFill/>
                </a:ln>
                <a:solidFill>
                  <a:prstClr val="black"/>
                </a:solidFill>
                <a:effectLst/>
                <a:uLnTx/>
                <a:uFillTx/>
                <a:latin typeface="Trebuchet MS" panose="020B0603020202020204" pitchFamily="34" charset="0"/>
                <a:ea typeface="ＭＳ Ｐゴシック" charset="0"/>
                <a:cs typeface="+mn-cs"/>
              </a:rPr>
              <a:t> </a:t>
            </a: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charset="0"/>
                <a:cs typeface="+mn-cs"/>
              </a:rPr>
              <a:t>or </a:t>
            </a:r>
            <a:r>
              <a:rPr kumimoji="0" lang="en-US" sz="2400" b="1" i="0" u="sng" strike="noStrike" kern="1200" cap="none" spc="0" normalizeH="0" baseline="0" noProof="0" dirty="0">
                <a:ln>
                  <a:noFill/>
                </a:ln>
                <a:solidFill>
                  <a:prstClr val="black"/>
                </a:solidFill>
                <a:effectLst/>
                <a:uLnTx/>
                <a:uFillTx/>
                <a:latin typeface="Trebuchet MS" panose="020B0603020202020204" pitchFamily="34" charset="0"/>
                <a:ea typeface="ＭＳ Ｐゴシック" charset="0"/>
                <a:cs typeface="+mn-cs"/>
              </a:rPr>
              <a:t>Actions</a:t>
            </a: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charset="0"/>
                <a:cs typeface="+mn-cs"/>
              </a:rPr>
              <a:t> of a sexual nature that are</a:t>
            </a:r>
          </a:p>
        </p:txBody>
      </p:sp>
      <p:sp>
        <p:nvSpPr>
          <p:cNvPr id="31" name="TextBox 30"/>
          <p:cNvSpPr txBox="1"/>
          <p:nvPr/>
        </p:nvSpPr>
        <p:spPr>
          <a:xfrm>
            <a:off x="2876409" y="5336528"/>
            <a:ext cx="444137"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charset="0"/>
                <a:cs typeface="+mn-cs"/>
              </a:rPr>
              <a:t>or</a:t>
            </a:r>
          </a:p>
        </p:txBody>
      </p:sp>
      <p:sp>
        <p:nvSpPr>
          <p:cNvPr id="35" name="TextBox 34"/>
          <p:cNvSpPr txBox="1"/>
          <p:nvPr/>
        </p:nvSpPr>
        <p:spPr>
          <a:xfrm>
            <a:off x="5812790" y="5336528"/>
            <a:ext cx="57524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dirty="0" smtClean="0">
                <a:solidFill>
                  <a:prstClr val="black"/>
                </a:solidFill>
                <a:latin typeface="Trebuchet MS" panose="020B0603020202020204" pitchFamily="34" charset="0"/>
              </a:rPr>
              <a:t>and</a:t>
            </a:r>
            <a:endPar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charset="0"/>
              <a:cs typeface="+mn-cs"/>
            </a:endParaRPr>
          </a:p>
        </p:txBody>
      </p:sp>
      <p:cxnSp>
        <p:nvCxnSpPr>
          <p:cNvPr id="90" name="Elbow Connector 89"/>
          <p:cNvCxnSpPr>
            <a:endCxn id="25" idx="0"/>
          </p:cNvCxnSpPr>
          <p:nvPr/>
        </p:nvCxnSpPr>
        <p:spPr>
          <a:xfrm>
            <a:off x="4580956" y="4452505"/>
            <a:ext cx="2964957" cy="550380"/>
          </a:xfrm>
          <a:prstGeom prst="bentConnector2">
            <a:avLst/>
          </a:prstGeom>
          <a:ln w="38100">
            <a:solidFill>
              <a:srgbClr val="7030A0"/>
            </a:solidFill>
            <a:tailEnd type="triangle" w="lg" len="lg"/>
          </a:ln>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2072225" y="2097201"/>
            <a:ext cx="444137"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charset="0"/>
                <a:cs typeface="+mn-cs"/>
              </a:rPr>
              <a:t>or</a:t>
            </a:r>
          </a:p>
        </p:txBody>
      </p:sp>
      <p:sp>
        <p:nvSpPr>
          <p:cNvPr id="115" name="TextBox 114"/>
          <p:cNvSpPr txBox="1"/>
          <p:nvPr/>
        </p:nvSpPr>
        <p:spPr>
          <a:xfrm>
            <a:off x="4358888" y="2110138"/>
            <a:ext cx="444137"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charset="0"/>
                <a:cs typeface="+mn-cs"/>
              </a:rPr>
              <a:t>or</a:t>
            </a:r>
          </a:p>
        </p:txBody>
      </p:sp>
      <p:sp>
        <p:nvSpPr>
          <p:cNvPr id="118" name="TextBox 117"/>
          <p:cNvSpPr txBox="1"/>
          <p:nvPr/>
        </p:nvSpPr>
        <p:spPr>
          <a:xfrm>
            <a:off x="6632630" y="2097201"/>
            <a:ext cx="444137"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charset="0"/>
                <a:cs typeface="+mn-cs"/>
              </a:rPr>
              <a:t>or</a:t>
            </a:r>
          </a:p>
        </p:txBody>
      </p:sp>
      <p:pic>
        <p:nvPicPr>
          <p:cNvPr id="94" name="Picture 4" descr="Image result for sexual harassment message"/>
          <p:cNvPicPr>
            <a:picLocks noChangeAspect="1" noChangeArrowheads="1"/>
          </p:cNvPicPr>
          <p:nvPr/>
        </p:nvPicPr>
        <p:blipFill rotWithShape="1">
          <a:blip r:embed="rId7">
            <a:extLst>
              <a:ext uri="{28A0092B-C50C-407E-A947-70E740481C1C}">
                <a14:useLocalDpi xmlns:a14="http://schemas.microsoft.com/office/drawing/2010/main" val="0"/>
              </a:ext>
            </a:extLst>
          </a:blip>
          <a:srcRect b="39143"/>
          <a:stretch/>
        </p:blipFill>
        <p:spPr bwMode="auto">
          <a:xfrm>
            <a:off x="4862914" y="1265204"/>
            <a:ext cx="1709825" cy="1466800"/>
          </a:xfrm>
          <a:prstGeom prst="roundRect">
            <a:avLst>
              <a:gd name="adj" fmla="val 8594"/>
            </a:avLst>
          </a:prstGeom>
          <a:solidFill>
            <a:srgbClr val="FFFFFF">
              <a:shade val="85000"/>
            </a:srgbClr>
          </a:solidFill>
          <a:ln>
            <a:noFill/>
          </a:ln>
          <a:effectLst/>
        </p:spPr>
      </p:pic>
      <p:pic>
        <p:nvPicPr>
          <p:cNvPr id="95" name="Picture 94"/>
          <p:cNvPicPr>
            <a:picLocks noChangeAspect="1"/>
          </p:cNvPicPr>
          <p:nvPr/>
        </p:nvPicPr>
        <p:blipFill rotWithShape="1">
          <a:blip r:embed="rId8"/>
          <a:srcRect l="9498" t="69214" r="55275" b="645"/>
          <a:stretch/>
        </p:blipFill>
        <p:spPr>
          <a:xfrm>
            <a:off x="2584391" y="1265203"/>
            <a:ext cx="1714606" cy="1469683"/>
          </a:xfrm>
          <a:prstGeom prst="roundRect">
            <a:avLst>
              <a:gd name="adj" fmla="val 8594"/>
            </a:avLst>
          </a:prstGeom>
          <a:solidFill>
            <a:srgbClr val="FFFFFF">
              <a:shade val="85000"/>
            </a:srgbClr>
          </a:solidFill>
          <a:ln>
            <a:noFill/>
          </a:ln>
          <a:effectLst/>
        </p:spPr>
      </p:pic>
      <p:sp>
        <p:nvSpPr>
          <p:cNvPr id="2" name="Rectangle 1"/>
          <p:cNvSpPr/>
          <p:nvPr/>
        </p:nvSpPr>
        <p:spPr>
          <a:xfrm>
            <a:off x="5375888" y="1480122"/>
            <a:ext cx="187117" cy="150401"/>
          </a:xfrm>
          <a:prstGeom prst="rect">
            <a:avLst/>
          </a:prstGeom>
          <a:solidFill>
            <a:srgbClr val="FAF8FA"/>
          </a:solidFill>
          <a:ln>
            <a:solidFill>
              <a:srgbClr val="FAF8FA"/>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Pam</a:t>
            </a:r>
            <a:endPar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28" name="Group 27"/>
          <p:cNvGrpSpPr/>
          <p:nvPr/>
        </p:nvGrpSpPr>
        <p:grpSpPr>
          <a:xfrm>
            <a:off x="3491024" y="5002886"/>
            <a:ext cx="2179864" cy="1037281"/>
            <a:chOff x="0" y="745292"/>
            <a:chExt cx="2049722" cy="1264088"/>
          </a:xfrm>
        </p:grpSpPr>
        <p:sp>
          <p:nvSpPr>
            <p:cNvPr id="29" name="Rounded Rectangle 28"/>
            <p:cNvSpPr/>
            <p:nvPr/>
          </p:nvSpPr>
          <p:spPr>
            <a:xfrm>
              <a:off x="0" y="745292"/>
              <a:ext cx="2049722" cy="1264088"/>
            </a:xfrm>
            <a:prstGeom prst="roundRect">
              <a:avLst>
                <a:gd name="adj" fmla="val 10000"/>
              </a:avLst>
            </a:prstGeom>
            <a:ln>
              <a:solidFill>
                <a:srgbClr val="B095DA"/>
              </a:solidFill>
            </a:ln>
          </p:spPr>
          <p:style>
            <a:lnRef idx="3">
              <a:scrgbClr r="0" g="0" b="0"/>
            </a:lnRef>
            <a:fillRef idx="1">
              <a:schemeClr val="accent4">
                <a:alpha val="70000"/>
                <a:hueOff val="0"/>
                <a:satOff val="0"/>
                <a:lumOff val="0"/>
                <a:alphaOff val="0"/>
              </a:schemeClr>
            </a:fillRef>
            <a:effectRef idx="1">
              <a:schemeClr val="accent4">
                <a:alpha val="70000"/>
                <a:hueOff val="0"/>
                <a:satOff val="0"/>
                <a:lumOff val="0"/>
                <a:alphaOff val="0"/>
              </a:schemeClr>
            </a:effectRef>
            <a:fontRef idx="minor">
              <a:schemeClr val="lt1"/>
            </a:fontRef>
          </p:style>
        </p:sp>
        <p:sp>
          <p:nvSpPr>
            <p:cNvPr id="30" name="Rounded Rectangle 4"/>
            <p:cNvSpPr txBox="1"/>
            <p:nvPr/>
          </p:nvSpPr>
          <p:spPr>
            <a:xfrm>
              <a:off x="37024" y="782316"/>
              <a:ext cx="1975674" cy="11900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a:defRPr/>
              </a:pPr>
              <a:r>
                <a:rPr lang="en-US" sz="3000" b="1" u="sng" dirty="0">
                  <a:solidFill>
                    <a:prstClr val="white"/>
                  </a:solidFill>
                  <a:latin typeface="Calibri"/>
                </a:rPr>
                <a:t>Unwanted</a:t>
              </a:r>
            </a:p>
          </p:txBody>
        </p:sp>
      </p:grpSp>
      <p:cxnSp>
        <p:nvCxnSpPr>
          <p:cNvPr id="1049" name="Straight Arrow Connector 1048"/>
          <p:cNvCxnSpPr>
            <a:stCxn id="11" idx="2"/>
          </p:cNvCxnSpPr>
          <p:nvPr/>
        </p:nvCxnSpPr>
        <p:spPr>
          <a:xfrm flipH="1">
            <a:off x="4580956" y="4373973"/>
            <a:ext cx="1243" cy="628912"/>
          </a:xfrm>
          <a:prstGeom prst="straightConnector1">
            <a:avLst/>
          </a:prstGeom>
          <a:ln w="38100">
            <a:solidFill>
              <a:srgbClr val="7030A0"/>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530010" y="5002886"/>
            <a:ext cx="2179864" cy="1037281"/>
            <a:chOff x="0" y="745292"/>
            <a:chExt cx="2049722" cy="1264088"/>
          </a:xfrm>
        </p:grpSpPr>
        <p:sp>
          <p:nvSpPr>
            <p:cNvPr id="36" name="Rounded Rectangle 35"/>
            <p:cNvSpPr/>
            <p:nvPr/>
          </p:nvSpPr>
          <p:spPr>
            <a:xfrm>
              <a:off x="0" y="745292"/>
              <a:ext cx="2049722" cy="1264088"/>
            </a:xfrm>
            <a:prstGeom prst="roundRect">
              <a:avLst>
                <a:gd name="adj" fmla="val 10000"/>
              </a:avLst>
            </a:prstGeom>
            <a:ln>
              <a:solidFill>
                <a:srgbClr val="B095DA"/>
              </a:solidFill>
            </a:ln>
          </p:spPr>
          <p:style>
            <a:lnRef idx="3">
              <a:scrgbClr r="0" g="0" b="0"/>
            </a:lnRef>
            <a:fillRef idx="1">
              <a:schemeClr val="accent4">
                <a:alpha val="70000"/>
                <a:hueOff val="0"/>
                <a:satOff val="0"/>
                <a:lumOff val="0"/>
                <a:alphaOff val="0"/>
              </a:schemeClr>
            </a:fillRef>
            <a:effectRef idx="1">
              <a:schemeClr val="accent4">
                <a:alpha val="70000"/>
                <a:hueOff val="0"/>
                <a:satOff val="0"/>
                <a:lumOff val="0"/>
                <a:alphaOff val="0"/>
              </a:schemeClr>
            </a:effectRef>
            <a:fontRef idx="minor">
              <a:schemeClr val="lt1"/>
            </a:fontRef>
          </p:style>
        </p:sp>
        <p:sp>
          <p:nvSpPr>
            <p:cNvPr id="37" name="Rounded Rectangle 4"/>
            <p:cNvSpPr txBox="1"/>
            <p:nvPr/>
          </p:nvSpPr>
          <p:spPr>
            <a:xfrm>
              <a:off x="37024" y="782316"/>
              <a:ext cx="1975674" cy="11900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a:defRPr/>
              </a:pPr>
              <a:r>
                <a:rPr lang="en-US" sz="3000" b="1" u="sng" dirty="0">
                  <a:solidFill>
                    <a:prstClr val="white"/>
                  </a:solidFill>
                  <a:latin typeface="Calibri"/>
                </a:rPr>
                <a:t>Unwelcome</a:t>
              </a:r>
            </a:p>
          </p:txBody>
        </p:sp>
      </p:grpSp>
      <p:cxnSp>
        <p:nvCxnSpPr>
          <p:cNvPr id="1044" name="Elbow Connector 1043"/>
          <p:cNvCxnSpPr/>
          <p:nvPr/>
        </p:nvCxnSpPr>
        <p:spPr>
          <a:xfrm rot="10800000" flipV="1">
            <a:off x="1616000" y="4452503"/>
            <a:ext cx="2980075" cy="550382"/>
          </a:xfrm>
          <a:prstGeom prst="bentConnector2">
            <a:avLst/>
          </a:prstGeom>
          <a:ln w="38100">
            <a:solidFill>
              <a:srgbClr val="7030A0"/>
            </a:solidFill>
            <a:tailEnd type="triangle" w="lg" len="lg"/>
          </a:ln>
        </p:spPr>
        <p:style>
          <a:lnRef idx="2">
            <a:schemeClr val="accent1"/>
          </a:lnRef>
          <a:fillRef idx="0">
            <a:schemeClr val="accent1"/>
          </a:fillRef>
          <a:effectRef idx="1">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5190416"/>
      </p:ext>
    </p:extLst>
  </p:cSld>
  <p:clrMapOvr>
    <a:masterClrMapping/>
  </p:clrMapOvr>
  <mc:AlternateContent xmlns:mc="http://schemas.openxmlformats.org/markup-compatibility/2006">
    <mc:Choice xmlns:p14="http://schemas.microsoft.com/office/powerpoint/2010/main" Requires="p14">
      <p:transition spd="slow" p14:dur="2000" advTm="35008"/>
    </mc:Choice>
    <mc:Fallback>
      <p:transition spd="slow" advTm="35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339" y="290557"/>
            <a:ext cx="8229600" cy="773136"/>
          </a:xfrm>
        </p:spPr>
        <p:txBody>
          <a:bodyPr>
            <a:noAutofit/>
          </a:bodyPr>
          <a:lstStyle/>
          <a:p>
            <a:r>
              <a:rPr lang="en-US" sz="3200" dirty="0">
                <a:solidFill>
                  <a:srgbClr val="7030A0"/>
                </a:solidFill>
              </a:rPr>
              <a:t>Examples of Sexual Harassment</a:t>
            </a:r>
          </a:p>
        </p:txBody>
      </p:sp>
      <p:sp>
        <p:nvSpPr>
          <p:cNvPr id="3" name="Content Placeholder 2"/>
          <p:cNvSpPr>
            <a:spLocks noGrp="1"/>
          </p:cNvSpPr>
          <p:nvPr>
            <p:ph sz="half" idx="1"/>
          </p:nvPr>
        </p:nvSpPr>
        <p:spPr>
          <a:xfrm>
            <a:off x="465339" y="1063693"/>
            <a:ext cx="4038600" cy="4913770"/>
          </a:xfrm>
          <a:solidFill>
            <a:schemeClr val="accent4">
              <a:lumMod val="20000"/>
              <a:lumOff val="80000"/>
            </a:schemeClr>
          </a:solidFill>
          <a:ln w="3175">
            <a:noFill/>
          </a:ln>
        </p:spPr>
        <p:txBody>
          <a:bodyPr>
            <a:noAutofit/>
          </a:bodyPr>
          <a:lstStyle/>
          <a:p>
            <a:pPr marL="171450" indent="-171450"/>
            <a:r>
              <a:rPr lang="en-US" altLang="en-US" sz="1800" dirty="0">
                <a:latin typeface="Trebuchet MS" panose="020B0603020202020204" pitchFamily="34" charset="0"/>
              </a:rPr>
              <a:t>Relentless pressure for sex</a:t>
            </a:r>
          </a:p>
          <a:p>
            <a:pPr marL="171450" indent="-171450"/>
            <a:r>
              <a:rPr lang="en-US" altLang="en-US" sz="1800" dirty="0">
                <a:latin typeface="Trebuchet MS" panose="020B0603020202020204" pitchFamily="34" charset="0"/>
              </a:rPr>
              <a:t>Threatening professional consequences unless sexual demands are met</a:t>
            </a:r>
          </a:p>
          <a:p>
            <a:pPr marL="171450" indent="-171450"/>
            <a:r>
              <a:rPr lang="en-US" altLang="en-US" sz="1800" dirty="0">
                <a:latin typeface="Trebuchet MS" panose="020B0603020202020204" pitchFamily="34" charset="0"/>
              </a:rPr>
              <a:t>Unwanted groping or stroking</a:t>
            </a:r>
          </a:p>
          <a:p>
            <a:pPr marL="171450" indent="-171450"/>
            <a:r>
              <a:rPr lang="en-US" altLang="en-US" sz="1800" dirty="0">
                <a:latin typeface="Trebuchet MS" panose="020B0603020202020204" pitchFamily="34" charset="0"/>
              </a:rPr>
              <a:t>Intentional touching of intimate body areas</a:t>
            </a:r>
          </a:p>
          <a:p>
            <a:pPr marL="171450" indent="-171450"/>
            <a:r>
              <a:rPr lang="en-US" altLang="en-US" sz="1800" dirty="0">
                <a:latin typeface="Trebuchet MS" panose="020B0603020202020204" pitchFamily="34" charset="0"/>
              </a:rPr>
              <a:t>Continuously asking an employee out on a date after they said “no</a:t>
            </a:r>
            <a:r>
              <a:rPr lang="en-US" altLang="en-US" sz="1800" dirty="0" smtClean="0">
                <a:latin typeface="Trebuchet MS" panose="020B0603020202020204" pitchFamily="34" charset="0"/>
              </a:rPr>
              <a:t>”</a:t>
            </a:r>
            <a:endParaRPr lang="en-US" altLang="en-US" sz="1800" dirty="0">
              <a:latin typeface="Trebuchet MS" panose="020B0603020202020204" pitchFamily="34" charset="0"/>
            </a:endParaRPr>
          </a:p>
          <a:p>
            <a:pPr marL="171450" indent="-171450"/>
            <a:r>
              <a:rPr lang="en-US" altLang="en-US" sz="1800" dirty="0">
                <a:latin typeface="Trebuchet MS" panose="020B0603020202020204" pitchFamily="34" charset="0"/>
              </a:rPr>
              <a:t>Unnecessary touching, patting, pinching or brushing of another’s body (such as shoulder rubs)</a:t>
            </a:r>
          </a:p>
          <a:p>
            <a:pPr marL="171450" indent="-171450"/>
            <a:r>
              <a:rPr lang="en-US" altLang="en-US" sz="1800" dirty="0">
                <a:latin typeface="Trebuchet MS" panose="020B0603020202020204" pitchFamily="34" charset="0"/>
              </a:rPr>
              <a:t>Jokes or stories in a sexual manner</a:t>
            </a:r>
          </a:p>
          <a:p>
            <a:pPr marL="171450" indent="-171450"/>
            <a:r>
              <a:rPr lang="en-US" altLang="en-US" sz="1800" dirty="0">
                <a:latin typeface="Trebuchet MS" panose="020B0603020202020204" pitchFamily="34" charset="0"/>
              </a:rPr>
              <a:t>Stalking (including telephone, texting, and social media</a:t>
            </a:r>
            <a:r>
              <a:rPr lang="en-US" altLang="en-US" sz="1800" dirty="0" smtClean="0">
                <a:latin typeface="Trebuchet MS" panose="020B0603020202020204" pitchFamily="34" charset="0"/>
              </a:rPr>
              <a:t>)</a:t>
            </a:r>
            <a:endParaRPr lang="en-US" altLang="en-US" sz="1800" dirty="0">
              <a:latin typeface="Trebuchet MS" panose="020B0603020202020204" pitchFamily="34" charset="0"/>
            </a:endParaRPr>
          </a:p>
        </p:txBody>
      </p:sp>
      <p:sp>
        <p:nvSpPr>
          <p:cNvPr id="4" name="Content Placeholder 3"/>
          <p:cNvSpPr>
            <a:spLocks noGrp="1"/>
          </p:cNvSpPr>
          <p:nvPr>
            <p:ph sz="half" idx="2"/>
          </p:nvPr>
        </p:nvSpPr>
        <p:spPr>
          <a:xfrm>
            <a:off x="4648199" y="1063693"/>
            <a:ext cx="4038600" cy="4913770"/>
          </a:xfrm>
          <a:solidFill>
            <a:schemeClr val="accent4">
              <a:lumMod val="20000"/>
              <a:lumOff val="80000"/>
            </a:schemeClr>
          </a:solidFill>
          <a:ln w="3175">
            <a:noFill/>
          </a:ln>
        </p:spPr>
        <p:txBody>
          <a:bodyPr>
            <a:noAutofit/>
          </a:bodyPr>
          <a:lstStyle/>
          <a:p>
            <a:pPr marL="171450" lvl="0" indent="-171450"/>
            <a:r>
              <a:rPr lang="en-US" altLang="en-US" sz="1800" dirty="0">
                <a:latin typeface="Trebuchet MS" panose="020B0603020202020204" pitchFamily="34" charset="0"/>
              </a:rPr>
              <a:t>Staring, elevator eyes</a:t>
            </a:r>
          </a:p>
          <a:p>
            <a:pPr marL="171450" lvl="0" indent="-171450"/>
            <a:r>
              <a:rPr lang="en-US" altLang="en-US" sz="1800" dirty="0" smtClean="0">
                <a:latin typeface="Trebuchet MS" panose="020B0603020202020204" pitchFamily="34" charset="0"/>
              </a:rPr>
              <a:t>Repeated </a:t>
            </a:r>
            <a:r>
              <a:rPr lang="en-US" altLang="en-US" sz="1800" dirty="0">
                <a:latin typeface="Trebuchet MS" panose="020B0603020202020204" pitchFamily="34" charset="0"/>
              </a:rPr>
              <a:t>comments about an individual’s body, clothing, or lifestyle which have sexual implications</a:t>
            </a:r>
          </a:p>
          <a:p>
            <a:pPr marL="171450" indent="-171450"/>
            <a:r>
              <a:rPr lang="en-US" altLang="en-US" sz="1800" dirty="0">
                <a:latin typeface="Trebuchet MS" panose="020B0603020202020204" pitchFamily="34" charset="0"/>
              </a:rPr>
              <a:t>Showing/ sharing images, memes or photos of a sexual nature</a:t>
            </a:r>
          </a:p>
          <a:p>
            <a:pPr marL="171450" indent="-171450"/>
            <a:r>
              <a:rPr lang="en-US" altLang="en-US" sz="1800" dirty="0">
                <a:latin typeface="Trebuchet MS" panose="020B0603020202020204" pitchFamily="34" charset="0"/>
              </a:rPr>
              <a:t>Sexual teasing or sexist insults (such as ‘are you sure you can do this job with small kids at home?’)</a:t>
            </a:r>
          </a:p>
          <a:p>
            <a:pPr marL="171450" indent="-171450"/>
            <a:r>
              <a:rPr lang="en-US" altLang="en-US" sz="1800" dirty="0">
                <a:latin typeface="Trebuchet MS" panose="020B0603020202020204" pitchFamily="34" charset="0"/>
              </a:rPr>
              <a:t>Unwanted sexual discussions</a:t>
            </a:r>
          </a:p>
          <a:p>
            <a:pPr marL="171450" indent="-171450"/>
            <a:r>
              <a:rPr lang="en-US" altLang="en-US" sz="1800" dirty="0">
                <a:latin typeface="Trebuchet MS" panose="020B0603020202020204" pitchFamily="34" charset="0"/>
              </a:rPr>
              <a:t>Witnessing sexual harassment </a:t>
            </a:r>
            <a:r>
              <a:rPr lang="en-US" altLang="en-US" sz="1800" dirty="0" smtClean="0">
                <a:latin typeface="Trebuchet MS" panose="020B0603020202020204" pitchFamily="34" charset="0"/>
              </a:rPr>
              <a:t>in </a:t>
            </a:r>
            <a:r>
              <a:rPr lang="en-US" altLang="en-US" sz="1800" dirty="0">
                <a:latin typeface="Trebuchet MS" panose="020B0603020202020204" pitchFamily="34" charset="0"/>
              </a:rPr>
              <a:t>the workplace and failing to intervene and/or failing to report the incident to a leader or Human Resources</a:t>
            </a:r>
          </a:p>
          <a:p>
            <a:pPr marL="0" indent="0">
              <a:buNone/>
            </a:pPr>
            <a:endParaRPr lang="en-US" altLang="en-US" sz="1800" dirty="0">
              <a:latin typeface="Trebuchet MS" panose="020B0603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8209451"/>
      </p:ext>
    </p:extLst>
  </p:cSld>
  <p:clrMapOvr>
    <a:masterClrMapping/>
  </p:clrMapOvr>
  <mc:AlternateContent xmlns:mc="http://schemas.openxmlformats.org/markup-compatibility/2006">
    <mc:Choice xmlns:p14="http://schemas.microsoft.com/office/powerpoint/2010/main" Requires="p14">
      <p:transition spd="slow" p14:dur="2000" advTm="76660"/>
    </mc:Choice>
    <mc:Fallback>
      <p:transition spd="slow" advTm="76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218" y="146208"/>
            <a:ext cx="7881582" cy="667058"/>
          </a:xfrm>
        </p:spPr>
        <p:txBody>
          <a:bodyPr/>
          <a:lstStyle/>
          <a:p>
            <a:r>
              <a:rPr lang="en-US" sz="3500" dirty="0">
                <a:solidFill>
                  <a:schemeClr val="accent4">
                    <a:lumMod val="75000"/>
                  </a:schemeClr>
                </a:solidFill>
              </a:rPr>
              <a:t>What is a Hostile Work Environment?</a:t>
            </a:r>
          </a:p>
        </p:txBody>
      </p:sp>
      <p:sp>
        <p:nvSpPr>
          <p:cNvPr id="6" name="TextBox 5"/>
          <p:cNvSpPr txBox="1"/>
          <p:nvPr/>
        </p:nvSpPr>
        <p:spPr>
          <a:xfrm>
            <a:off x="357292" y="880633"/>
            <a:ext cx="8552246" cy="1938992"/>
          </a:xfrm>
          <a:prstGeom prst="rect">
            <a:avLst/>
          </a:prstGeom>
          <a:noFill/>
        </p:spPr>
        <p:txBody>
          <a:bodyPr wrap="square" rtlCol="0">
            <a:spAutoFit/>
          </a:bodyPr>
          <a:lstStyle/>
          <a:p>
            <a:pPr lvl="0"/>
            <a:r>
              <a:rPr lang="en-US" sz="2400" dirty="0">
                <a:solidFill>
                  <a:prstClr val="black"/>
                </a:solidFill>
                <a:latin typeface="Trebuchet MS" panose="020B0603020202020204" pitchFamily="34" charset="0"/>
              </a:rPr>
              <a:t>Pervasive and persistent behavior within the workplace that </a:t>
            </a:r>
            <a:r>
              <a:rPr lang="en-US" sz="2400" dirty="0" smtClean="0">
                <a:solidFill>
                  <a:prstClr val="black"/>
                </a:solidFill>
                <a:latin typeface="Trebuchet MS" panose="020B0603020202020204" pitchFamily="34" charset="0"/>
              </a:rPr>
              <a:t>has the purpose or effect of creating </a:t>
            </a:r>
            <a:r>
              <a:rPr lang="en-US" sz="2400" dirty="0">
                <a:solidFill>
                  <a:prstClr val="black"/>
                </a:solidFill>
                <a:latin typeface="Trebuchet MS" panose="020B0603020202020204" pitchFamily="34" charset="0"/>
              </a:rPr>
              <a:t>an environment that is difficult, or uncomfortable for another person to work in, </a:t>
            </a:r>
            <a:r>
              <a:rPr lang="en-US" sz="2400" u="sng" dirty="0">
                <a:solidFill>
                  <a:prstClr val="black"/>
                </a:solidFill>
                <a:latin typeface="Trebuchet MS" panose="020B0603020202020204" pitchFamily="34" charset="0"/>
              </a:rPr>
              <a:t>due to their protected status</a:t>
            </a:r>
            <a:r>
              <a:rPr lang="en-US" sz="2400" dirty="0">
                <a:solidFill>
                  <a:prstClr val="black"/>
                </a:solidFill>
                <a:latin typeface="Trebuchet MS" panose="020B0603020202020204" pitchFamily="34" charset="0"/>
              </a:rPr>
              <a:t>, </a:t>
            </a:r>
            <a:r>
              <a:rPr lang="en-US" sz="2400" dirty="0" smtClean="0">
                <a:solidFill>
                  <a:prstClr val="black"/>
                </a:solidFill>
                <a:latin typeface="Trebuchet MS" panose="020B0603020202020204" pitchFamily="34" charset="0"/>
              </a:rPr>
              <a:t>i.e</a:t>
            </a:r>
            <a:r>
              <a:rPr lang="en-US" sz="2400" dirty="0">
                <a:solidFill>
                  <a:prstClr val="black"/>
                </a:solidFill>
                <a:latin typeface="Trebuchet MS" panose="020B0603020202020204" pitchFamily="34" charset="0"/>
              </a:rPr>
              <a:t>. sex, gender, gender </a:t>
            </a:r>
            <a:r>
              <a:rPr lang="en-US" sz="2400" dirty="0" smtClean="0">
                <a:solidFill>
                  <a:prstClr val="black"/>
                </a:solidFill>
                <a:latin typeface="Trebuchet MS" panose="020B0603020202020204" pitchFamily="34" charset="0"/>
              </a:rPr>
              <a:t>identity or expression, </a:t>
            </a:r>
            <a:r>
              <a:rPr lang="en-US" sz="2400" dirty="0">
                <a:solidFill>
                  <a:prstClr val="black"/>
                </a:solidFill>
                <a:latin typeface="Trebuchet MS" panose="020B0603020202020204" pitchFamily="34" charset="0"/>
              </a:rPr>
              <a:t>race, religion, disability… etc. </a:t>
            </a:r>
          </a:p>
        </p:txBody>
      </p:sp>
      <p:sp>
        <p:nvSpPr>
          <p:cNvPr id="7" name="Cloud Callout 6"/>
          <p:cNvSpPr/>
          <p:nvPr/>
        </p:nvSpPr>
        <p:spPr>
          <a:xfrm>
            <a:off x="2157414" y="3143250"/>
            <a:ext cx="4329111" cy="2234935"/>
          </a:xfrm>
          <a:prstGeom prst="cloudCallout">
            <a:avLst>
              <a:gd name="adj1" fmla="val -53506"/>
              <a:gd name="adj2" fmla="val 906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rebuchet MS" panose="020B0603020202020204" pitchFamily="34" charset="0"/>
              </a:rPr>
              <a:t>They </a:t>
            </a:r>
            <a:r>
              <a:rPr lang="en-US" dirty="0" smtClean="0">
                <a:latin typeface="Trebuchet MS" panose="020B0603020202020204" pitchFamily="34" charset="0"/>
              </a:rPr>
              <a:t>keep making comments </a:t>
            </a:r>
            <a:r>
              <a:rPr lang="en-US" dirty="0">
                <a:latin typeface="Trebuchet MS" panose="020B0603020202020204" pitchFamily="34" charset="0"/>
              </a:rPr>
              <a:t>about my body on social </a:t>
            </a:r>
            <a:r>
              <a:rPr lang="en-US" dirty="0" smtClean="0">
                <a:latin typeface="Trebuchet MS" panose="020B0603020202020204" pitchFamily="34" charset="0"/>
              </a:rPr>
              <a:t>media. I don’t think I can keep working here.</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9584846"/>
      </p:ext>
    </p:extLst>
  </p:cSld>
  <p:clrMapOvr>
    <a:masterClrMapping/>
  </p:clrMapOvr>
  <mc:AlternateContent xmlns:mc="http://schemas.openxmlformats.org/markup-compatibility/2006">
    <mc:Choice xmlns:p14="http://schemas.microsoft.com/office/powerpoint/2010/main" Requires="p14">
      <p:transition spd="slow" p14:dur="2000" advTm="36388"/>
    </mc:Choice>
    <mc:Fallback>
      <p:transition spd="slow" advTm="36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2611088" y="1859176"/>
            <a:ext cx="5772728" cy="990600"/>
          </a:xfrm>
          <a:prstGeom prst="rect">
            <a:avLst/>
          </a:prstGeom>
        </p:spPr>
      </p:pic>
      <p:sp>
        <p:nvSpPr>
          <p:cNvPr id="5" name="Rectangle 4"/>
          <p:cNvSpPr/>
          <p:nvPr/>
        </p:nvSpPr>
        <p:spPr>
          <a:xfrm>
            <a:off x="4634344" y="3063865"/>
            <a:ext cx="4668983" cy="646331"/>
          </a:xfrm>
          <a:prstGeom prst="rect">
            <a:avLst/>
          </a:prstGeom>
        </p:spPr>
        <p:txBody>
          <a:bodyPr wrap="square">
            <a:spAutoFit/>
          </a:bodyPr>
          <a:lstStyle/>
          <a:p>
            <a:r>
              <a:rPr lang="en-US" b="1" dirty="0"/>
              <a:t>Physician assistant says she was tormented in cardiac surgery unit.</a:t>
            </a:r>
            <a:endParaRPr lang="en-US" dirty="0"/>
          </a:p>
        </p:txBody>
      </p:sp>
      <p:pic>
        <p:nvPicPr>
          <p:cNvPr id="6" name="Picture 5" descr="India Today, Indian TV Channels, Indian News Channels"/>
          <p:cNvPicPr>
            <a:picLocks noChangeAspect="1"/>
          </p:cNvPicPr>
          <p:nvPr/>
        </p:nvPicPr>
        <p:blipFill rotWithShape="1">
          <a:blip r:embed="rId6">
            <a:extLst>
              <a:ext uri="{28A0092B-C50C-407E-A947-70E740481C1C}">
                <a14:useLocalDpi xmlns:a14="http://schemas.microsoft.com/office/drawing/2010/main" val="0"/>
              </a:ext>
            </a:extLst>
          </a:blip>
          <a:srcRect b="12261"/>
          <a:stretch/>
        </p:blipFill>
        <p:spPr>
          <a:xfrm>
            <a:off x="457200" y="1738507"/>
            <a:ext cx="1849413" cy="1080894"/>
          </a:xfrm>
          <a:prstGeom prst="rect">
            <a:avLst/>
          </a:prstGeom>
        </p:spPr>
      </p:pic>
      <p:pic>
        <p:nvPicPr>
          <p:cNvPr id="2" name="Picture 1"/>
          <p:cNvPicPr>
            <a:picLocks noChangeAspect="1"/>
          </p:cNvPicPr>
          <p:nvPr/>
        </p:nvPicPr>
        <p:blipFill>
          <a:blip r:embed="rId7"/>
          <a:stretch>
            <a:fillRect/>
          </a:stretch>
        </p:blipFill>
        <p:spPr>
          <a:xfrm>
            <a:off x="2793765" y="3948724"/>
            <a:ext cx="3395663" cy="2277210"/>
          </a:xfrm>
          <a:prstGeom prst="rect">
            <a:avLst/>
          </a:prstGeom>
        </p:spPr>
      </p:pic>
      <p:sp>
        <p:nvSpPr>
          <p:cNvPr id="7" name="Title 1"/>
          <p:cNvSpPr>
            <a:spLocks noGrp="1"/>
          </p:cNvSpPr>
          <p:nvPr>
            <p:ph type="title"/>
          </p:nvPr>
        </p:nvSpPr>
        <p:spPr>
          <a:xfrm>
            <a:off x="581890" y="225369"/>
            <a:ext cx="8104909" cy="722889"/>
          </a:xfrm>
        </p:spPr>
        <p:txBody>
          <a:bodyPr/>
          <a:lstStyle/>
          <a:p>
            <a:r>
              <a:rPr lang="en-US" sz="2400" dirty="0">
                <a:solidFill>
                  <a:srgbClr val="7030A0"/>
                </a:solidFill>
              </a:rPr>
              <a:t>Risk to Organizations and Individuals who Violate</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8888787"/>
      </p:ext>
    </p:extLst>
  </p:cSld>
  <p:clrMapOvr>
    <a:masterClrMapping/>
  </p:clrMapOvr>
  <mc:AlternateContent xmlns:mc="http://schemas.openxmlformats.org/markup-compatibility/2006">
    <mc:Choice xmlns:p14="http://schemas.microsoft.com/office/powerpoint/2010/main" Requires="p14">
      <p:transition spd="slow" p14:dur="2000" advTm="57155"/>
    </mc:Choice>
    <mc:Fallback>
      <p:transition spd="slow" advTm="5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1354" y="376052"/>
            <a:ext cx="8555075" cy="837535"/>
          </a:xfrm>
        </p:spPr>
        <p:txBody>
          <a:bodyPr/>
          <a:lstStyle/>
          <a:p>
            <a:pPr fontAlgn="base">
              <a:spcAft>
                <a:spcPct val="0"/>
              </a:spcAft>
            </a:pPr>
            <a:r>
              <a:rPr lang="en-US" sz="2400" dirty="0">
                <a:solidFill>
                  <a:srgbClr val="8064A2"/>
                </a:solidFill>
              </a:rPr>
              <a:t>Responding to Harassment or a Hostile Work Environment</a:t>
            </a:r>
          </a:p>
        </p:txBody>
      </p:sp>
      <p:sp>
        <p:nvSpPr>
          <p:cNvPr id="3" name="Content Placeholder 2"/>
          <p:cNvSpPr>
            <a:spLocks noGrp="1"/>
          </p:cNvSpPr>
          <p:nvPr>
            <p:ph idx="1"/>
          </p:nvPr>
        </p:nvSpPr>
        <p:spPr>
          <a:xfrm>
            <a:off x="539354" y="1087596"/>
            <a:ext cx="8297075" cy="3777011"/>
          </a:xfrm>
        </p:spPr>
        <p:txBody>
          <a:bodyPr>
            <a:normAutofit/>
          </a:bodyPr>
          <a:lstStyle/>
          <a:p>
            <a:pPr marL="0" indent="0">
              <a:buNone/>
            </a:pPr>
            <a:r>
              <a:rPr lang="en-US" sz="2000" b="1" i="1" dirty="0">
                <a:latin typeface="Trebuchet MS" panose="020B0603020202020204" pitchFamily="34" charset="0"/>
              </a:rPr>
              <a:t>If you experience or witness </a:t>
            </a:r>
            <a:r>
              <a:rPr lang="en-US" sz="2000" b="1" i="1" dirty="0" smtClean="0">
                <a:latin typeface="Trebuchet MS" panose="020B0603020202020204" pitchFamily="34" charset="0"/>
              </a:rPr>
              <a:t>harassment, </a:t>
            </a:r>
            <a:r>
              <a:rPr lang="en-US" sz="2000" b="1" i="1" dirty="0">
                <a:latin typeface="Trebuchet MS" panose="020B0603020202020204" pitchFamily="34" charset="0"/>
              </a:rPr>
              <a:t>here is what you should do </a:t>
            </a:r>
            <a:r>
              <a:rPr lang="en-US" sz="2000" b="1" i="1" u="sng" dirty="0">
                <a:latin typeface="Trebuchet MS" panose="020B0603020202020204" pitchFamily="34" charset="0"/>
              </a:rPr>
              <a:t>immediately</a:t>
            </a:r>
            <a:r>
              <a:rPr lang="en-US" sz="2000" b="1" i="1" dirty="0">
                <a:latin typeface="Trebuchet MS" panose="020B0603020202020204" pitchFamily="34" charset="0"/>
              </a:rPr>
              <a:t>:</a:t>
            </a:r>
          </a:p>
          <a:p>
            <a:pPr marL="0" indent="0">
              <a:buNone/>
            </a:pPr>
            <a:endParaRPr lang="en-US" sz="900" i="1" dirty="0">
              <a:latin typeface="Trebuchet MS" panose="020B0603020202020204" pitchFamily="34" charset="0"/>
            </a:endParaRPr>
          </a:p>
          <a:p>
            <a:r>
              <a:rPr lang="en-US" sz="1800" dirty="0">
                <a:latin typeface="Trebuchet MS" panose="020B0603020202020204" pitchFamily="34" charset="0"/>
              </a:rPr>
              <a:t>Talk to the harasser and let the person know their actions are unwanted and unwelcome. Document this request. If you are hesitant about having this conversation by yourself, talk to </a:t>
            </a:r>
            <a:r>
              <a:rPr lang="en-US" sz="1800" dirty="0" smtClean="0">
                <a:latin typeface="Trebuchet MS" panose="020B0603020202020204" pitchFamily="34" charset="0"/>
              </a:rPr>
              <a:t>Human Resources immediately</a:t>
            </a:r>
            <a:r>
              <a:rPr lang="en-US" sz="1800" dirty="0">
                <a:latin typeface="Trebuchet MS" panose="020B0603020202020204" pitchFamily="34" charset="0"/>
              </a:rPr>
              <a:t>.</a:t>
            </a:r>
          </a:p>
          <a:p>
            <a:r>
              <a:rPr lang="en-US" sz="1800" dirty="0">
                <a:latin typeface="Trebuchet MS" panose="020B0603020202020204" pitchFamily="34" charset="0"/>
              </a:rPr>
              <a:t>If you witness harassment, intervene if possible, and document the intervention. If not possible, report what you witnessed to </a:t>
            </a:r>
            <a:r>
              <a:rPr lang="en-US" sz="1800" dirty="0" smtClean="0">
                <a:latin typeface="Trebuchet MS" panose="020B0603020202020204" pitchFamily="34" charset="0"/>
              </a:rPr>
              <a:t>HR. </a:t>
            </a:r>
          </a:p>
          <a:p>
            <a:r>
              <a:rPr lang="en-US" sz="1800" dirty="0" smtClean="0">
                <a:latin typeface="Trebuchet MS" panose="020B0603020202020204" pitchFamily="34" charset="0"/>
              </a:rPr>
              <a:t>If </a:t>
            </a:r>
            <a:r>
              <a:rPr lang="en-US" sz="1800" dirty="0">
                <a:latin typeface="Trebuchet MS" panose="020B0603020202020204" pitchFamily="34" charset="0"/>
              </a:rPr>
              <a:t>a coworker tells you about harassment they experienced at work, direct them to talk to their supervisor and/or </a:t>
            </a:r>
            <a:r>
              <a:rPr lang="en-US" sz="1800" dirty="0" smtClean="0">
                <a:latin typeface="Trebuchet MS" panose="020B0603020202020204" pitchFamily="34" charset="0"/>
              </a:rPr>
              <a:t>HR.</a:t>
            </a:r>
            <a:endParaRPr lang="en-US" sz="1800" dirty="0">
              <a:latin typeface="Trebuchet MS" panose="020B0603020202020204" pitchFamily="34" charset="0"/>
            </a:endParaRPr>
          </a:p>
          <a:p>
            <a:r>
              <a:rPr lang="en-US" sz="1800" dirty="0">
                <a:latin typeface="Trebuchet MS" panose="020B0603020202020204" pitchFamily="34" charset="0"/>
              </a:rPr>
              <a:t>To report and/or seek assistance in responding to a harasser, reach out to </a:t>
            </a:r>
            <a:r>
              <a:rPr lang="en-US" sz="1800" dirty="0" smtClean="0">
                <a:latin typeface="Trebuchet MS" panose="020B0603020202020204" pitchFamily="34" charset="0"/>
              </a:rPr>
              <a:t>HR and be prepared </a:t>
            </a:r>
            <a:r>
              <a:rPr lang="en-US" sz="1800" dirty="0">
                <a:latin typeface="Trebuchet MS" panose="020B0603020202020204" pitchFamily="34" charset="0"/>
              </a:rPr>
              <a:t>to share </a:t>
            </a:r>
            <a:r>
              <a:rPr lang="en-US" sz="1800" dirty="0" smtClean="0">
                <a:latin typeface="Trebuchet MS" panose="020B0603020202020204" pitchFamily="34" charset="0"/>
              </a:rPr>
              <a:t>all the details you can.</a:t>
            </a:r>
            <a:endParaRPr lang="en-US" sz="1800" dirty="0">
              <a:latin typeface="Trebuchet MS" panose="020B0603020202020204" pitchFamily="34" charset="0"/>
            </a:endParaRPr>
          </a:p>
        </p:txBody>
      </p:sp>
      <p:grpSp>
        <p:nvGrpSpPr>
          <p:cNvPr id="5" name="Group 4"/>
          <p:cNvGrpSpPr/>
          <p:nvPr/>
        </p:nvGrpSpPr>
        <p:grpSpPr>
          <a:xfrm>
            <a:off x="3089100" y="5101551"/>
            <a:ext cx="2989863" cy="1000991"/>
            <a:chOff x="4930021" y="4146196"/>
            <a:chExt cx="3426264" cy="1207469"/>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0021" y="4146196"/>
              <a:ext cx="1242964" cy="120480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3321" y="4146196"/>
              <a:ext cx="1242964" cy="1207469"/>
            </a:xfrm>
            <a:prstGeom prst="rect">
              <a:avLst/>
            </a:prstGeom>
          </p:spPr>
        </p:pic>
        <p:sp>
          <p:nvSpPr>
            <p:cNvPr id="2" name="Right Arrow 1"/>
            <p:cNvSpPr/>
            <p:nvPr/>
          </p:nvSpPr>
          <p:spPr>
            <a:xfrm>
              <a:off x="6336647" y="4632846"/>
              <a:ext cx="613012" cy="231501"/>
            </a:xfrm>
            <a:prstGeom prst="rightArrow">
              <a:avLst/>
            </a:prstGeom>
            <a:solidFill>
              <a:schemeClr val="tx1">
                <a:lumMod val="95000"/>
                <a:lumOff val="5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073120"/>
      </p:ext>
    </p:extLst>
  </p:cSld>
  <p:clrMapOvr>
    <a:masterClrMapping/>
  </p:clrMapOvr>
  <mc:AlternateContent xmlns:mc="http://schemas.openxmlformats.org/markup-compatibility/2006">
    <mc:Choice xmlns:p14="http://schemas.microsoft.com/office/powerpoint/2010/main" Requires="p14">
      <p:transition spd="slow" p14:dur="2000" advTm="46653"/>
    </mc:Choice>
    <mc:Fallback>
      <p:transition spd="slow" advTm="4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29184" y="201168"/>
            <a:ext cx="8229600" cy="6020728"/>
          </a:xfrm>
        </p:spPr>
        <p:txBody>
          <a:bodyPr>
            <a:normAutofit/>
          </a:bodyPr>
          <a:lstStyle/>
          <a:p>
            <a:pPr marL="0" indent="0" algn="ctr">
              <a:buNone/>
            </a:pPr>
            <a:r>
              <a:rPr lang="en-US" sz="4000" dirty="0">
                <a:solidFill>
                  <a:srgbClr val="7030A0"/>
                </a:solidFill>
              </a:rPr>
              <a:t>What can you do?</a:t>
            </a:r>
          </a:p>
          <a:p>
            <a:pPr marL="0" indent="0">
              <a:buNone/>
            </a:pPr>
            <a:endParaRPr lang="en-US" sz="2000" dirty="0"/>
          </a:p>
          <a:p>
            <a:pPr>
              <a:buFont typeface="Arial" panose="020B0604020202020204" pitchFamily="34" charset="0"/>
              <a:buChar char="•"/>
            </a:pPr>
            <a:r>
              <a:rPr lang="en-US" sz="2000" dirty="0"/>
              <a:t>Consider what a “professional” work environment looks like. It’s ok to have fun, but d</a:t>
            </a:r>
            <a:r>
              <a:rPr lang="en-US" sz="2000" dirty="0" smtClean="0"/>
              <a:t>on’t tolerate vulgar jokes, innuendo, or behaviors that make workforce members feel uncomfortable.</a:t>
            </a:r>
            <a:endParaRPr lang="en-US" sz="2000" dirty="0"/>
          </a:p>
          <a:p>
            <a:pPr>
              <a:buFont typeface="Arial" panose="020B0604020202020204" pitchFamily="34" charset="0"/>
              <a:buChar char="•"/>
            </a:pPr>
            <a:r>
              <a:rPr lang="en-US" sz="2000" dirty="0" smtClean="0"/>
              <a:t>Don’t </a:t>
            </a:r>
            <a:r>
              <a:rPr lang="en-US" sz="2000" dirty="0"/>
              <a:t>settle for “oh, that’s just _____” or make excuses for inappropriate conduct.</a:t>
            </a:r>
          </a:p>
          <a:p>
            <a:pPr>
              <a:buFont typeface="Arial" panose="020B0604020202020204" pitchFamily="34" charset="0"/>
              <a:buChar char="•"/>
            </a:pPr>
            <a:r>
              <a:rPr lang="en-US" sz="2000" dirty="0"/>
              <a:t>If someone uses words like uncomfortable, unsafe, harassment, hostile work environment, or discrimination, report it </a:t>
            </a:r>
            <a:r>
              <a:rPr lang="en-US" sz="2000" dirty="0" smtClean="0"/>
              <a:t>right </a:t>
            </a:r>
            <a:r>
              <a:rPr lang="en-US" sz="2000" dirty="0"/>
              <a:t>away.</a:t>
            </a:r>
          </a:p>
          <a:p>
            <a:pPr>
              <a:buFont typeface="Arial" panose="020B0604020202020204" pitchFamily="34" charset="0"/>
              <a:buChar char="•"/>
            </a:pPr>
            <a:r>
              <a:rPr lang="en-US" sz="2000" dirty="0"/>
              <a:t>If someone makes a complaint and then says “but I don’t want you to do anything”,  tell them you have an obligation to address it</a:t>
            </a:r>
            <a:r>
              <a:rPr lang="en-US" sz="2000" dirty="0" smtClean="0"/>
              <a:t>.</a:t>
            </a:r>
          </a:p>
          <a:p>
            <a:pPr>
              <a:buFont typeface="Arial" panose="020B0604020202020204" pitchFamily="34" charset="0"/>
              <a:buChar char="•"/>
            </a:pPr>
            <a:r>
              <a:rPr lang="en-US" sz="2000" dirty="0" smtClean="0"/>
              <a:t>Avoid any behavior that could be perceived as retaliation, such as trying to find out who raised a concern, or ignoring someone that you think may have raised a concern. If you experience behavior that seems to be retaliation, report it to HR.</a:t>
            </a:r>
            <a:endParaRPr lang="en-US"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5271097"/>
      </p:ext>
    </p:extLst>
  </p:cSld>
  <p:clrMapOvr>
    <a:masterClrMapping/>
  </p:clrMapOvr>
  <mc:AlternateContent xmlns:mc="http://schemas.openxmlformats.org/markup-compatibility/2006">
    <mc:Choice xmlns:p14="http://schemas.microsoft.com/office/powerpoint/2010/main" Requires="p14">
      <p:transition spd="slow" p14:dur="2000" advTm="60151"/>
    </mc:Choice>
    <mc:Fallback>
      <p:transition spd="slow" advTm="60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4355432" y="864695"/>
          <a:ext cx="4755455" cy="47861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1"/>
          <p:cNvSpPr>
            <a:spLocks noGrp="1"/>
          </p:cNvSpPr>
          <p:nvPr>
            <p:ph type="title"/>
          </p:nvPr>
        </p:nvSpPr>
        <p:spPr>
          <a:xfrm>
            <a:off x="299257" y="166839"/>
            <a:ext cx="8471763" cy="1021162"/>
          </a:xfrm>
        </p:spPr>
        <p:txBody>
          <a:bodyPr lIns="0"/>
          <a:lstStyle/>
          <a:p>
            <a:pPr algn="l" fontAlgn="base">
              <a:spcAft>
                <a:spcPct val="0"/>
              </a:spcAft>
            </a:pPr>
            <a:r>
              <a:rPr lang="en-US" sz="3400" dirty="0">
                <a:solidFill>
                  <a:srgbClr val="8064A2"/>
                </a:solidFill>
              </a:rPr>
              <a:t>Prescriptions for a Respectful Workplace</a:t>
            </a:r>
          </a:p>
        </p:txBody>
      </p:sp>
      <p:sp>
        <p:nvSpPr>
          <p:cNvPr id="5" name="Rectangle 3"/>
          <p:cNvSpPr txBox="1">
            <a:spLocks noChangeArrowheads="1"/>
          </p:cNvSpPr>
          <p:nvPr/>
        </p:nvSpPr>
        <p:spPr>
          <a:xfrm>
            <a:off x="234323" y="1350298"/>
            <a:ext cx="4300815" cy="515210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313" indent="-214313" fontAlgn="auto">
              <a:spcAft>
                <a:spcPts val="0"/>
              </a:spcAft>
            </a:pPr>
            <a:r>
              <a:rPr lang="en-US" sz="1800" dirty="0">
                <a:latin typeface="Trebuchet MS" panose="020B0603020202020204" pitchFamily="34" charset="0"/>
              </a:rPr>
              <a:t>Assume positive </a:t>
            </a:r>
            <a:r>
              <a:rPr lang="en-US" sz="1800" dirty="0" smtClean="0">
                <a:latin typeface="Trebuchet MS" panose="020B0603020202020204" pitchFamily="34" charset="0"/>
              </a:rPr>
              <a:t>intent</a:t>
            </a:r>
          </a:p>
          <a:p>
            <a:pPr marL="214313" indent="-214313" fontAlgn="auto">
              <a:spcAft>
                <a:spcPts val="0"/>
              </a:spcAft>
            </a:pPr>
            <a:r>
              <a:rPr lang="en-US" sz="1800" dirty="0" smtClean="0">
                <a:latin typeface="Trebuchet MS" panose="020B0603020202020204" pitchFamily="34" charset="0"/>
              </a:rPr>
              <a:t>Seek to understand the viewpoint of others</a:t>
            </a:r>
          </a:p>
          <a:p>
            <a:pPr marL="214313" indent="-214313" fontAlgn="auto">
              <a:spcAft>
                <a:spcPts val="0"/>
              </a:spcAft>
            </a:pPr>
            <a:r>
              <a:rPr lang="en-US" sz="1800" dirty="0" smtClean="0">
                <a:latin typeface="Trebuchet MS" panose="020B0603020202020204" pitchFamily="34" charset="0"/>
              </a:rPr>
              <a:t>Always consider your actions and their impact</a:t>
            </a:r>
            <a:endParaRPr lang="en-US" sz="1800" dirty="0">
              <a:latin typeface="Trebuchet MS" panose="020B0603020202020204" pitchFamily="34" charset="0"/>
            </a:endParaRPr>
          </a:p>
          <a:p>
            <a:pPr marL="214313" indent="-214313" fontAlgn="auto">
              <a:spcAft>
                <a:spcPts val="0"/>
              </a:spcAft>
            </a:pPr>
            <a:r>
              <a:rPr lang="en-US" sz="1800" dirty="0">
                <a:latin typeface="Trebuchet MS" panose="020B0603020202020204" pitchFamily="34" charset="0"/>
              </a:rPr>
              <a:t>Respectfully share ideas or concerns</a:t>
            </a:r>
          </a:p>
          <a:p>
            <a:pPr marL="214313" indent="-214313" fontAlgn="auto">
              <a:spcAft>
                <a:spcPts val="0"/>
              </a:spcAft>
            </a:pPr>
            <a:r>
              <a:rPr lang="en-US" sz="1800" dirty="0">
                <a:latin typeface="Trebuchet MS" panose="020B0603020202020204" pitchFamily="34" charset="0"/>
              </a:rPr>
              <a:t>Listen and seek input from other members of the care team</a:t>
            </a:r>
          </a:p>
          <a:p>
            <a:pPr marL="214313" indent="-214313" fontAlgn="auto">
              <a:spcAft>
                <a:spcPts val="0"/>
              </a:spcAft>
            </a:pPr>
            <a:r>
              <a:rPr lang="en-US" sz="1800" dirty="0">
                <a:latin typeface="Trebuchet MS" panose="020B0603020202020204" pitchFamily="34" charset="0"/>
              </a:rPr>
              <a:t>Voice appreciation to others</a:t>
            </a:r>
          </a:p>
          <a:p>
            <a:pPr marL="214313" indent="-214313" fontAlgn="auto">
              <a:spcAft>
                <a:spcPts val="0"/>
              </a:spcAft>
            </a:pPr>
            <a:r>
              <a:rPr lang="en-US" sz="1800" dirty="0">
                <a:latin typeface="Trebuchet MS" panose="020B0603020202020204" pitchFamily="34" charset="0"/>
              </a:rPr>
              <a:t>Value diversity in all forms</a:t>
            </a:r>
          </a:p>
          <a:p>
            <a:pPr marL="214313" indent="-214313" fontAlgn="auto">
              <a:spcAft>
                <a:spcPts val="0"/>
              </a:spcAft>
            </a:pPr>
            <a:r>
              <a:rPr lang="en-US" sz="1800" dirty="0">
                <a:latin typeface="Trebuchet MS" panose="020B0603020202020204" pitchFamily="34" charset="0"/>
              </a:rPr>
              <a:t>Attempt to resolve differences in the spirit of cooperation</a:t>
            </a:r>
          </a:p>
          <a:p>
            <a:pPr marL="214313" indent="-214313" fontAlgn="auto">
              <a:spcAft>
                <a:spcPts val="0"/>
              </a:spcAft>
            </a:pPr>
            <a:r>
              <a:rPr lang="en-US" sz="1800" dirty="0">
                <a:latin typeface="Trebuchet MS" panose="020B0603020202020204" pitchFamily="34" charset="0"/>
              </a:rPr>
              <a:t>Treat each person with courtesy, respect and </a:t>
            </a:r>
            <a:r>
              <a:rPr lang="en-US" sz="1800" dirty="0" smtClean="0">
                <a:latin typeface="Trebuchet MS" panose="020B0603020202020204" pitchFamily="34" charset="0"/>
              </a:rPr>
              <a:t>decency</a:t>
            </a:r>
          </a:p>
          <a:p>
            <a:pPr marL="214313" indent="-214313" fontAlgn="auto">
              <a:spcAft>
                <a:spcPts val="0"/>
              </a:spcAft>
            </a:pPr>
            <a:r>
              <a:rPr lang="en-US" sz="1800" dirty="0" smtClean="0">
                <a:latin typeface="Trebuchet MS" panose="020B0603020202020204" pitchFamily="34" charset="0"/>
              </a:rPr>
              <a:t>Challenge inappropriate behavior and refuse to be a participant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7020887"/>
      </p:ext>
    </p:extLst>
  </p:cSld>
  <p:clrMapOvr>
    <a:masterClrMapping/>
  </p:clrMapOvr>
  <mc:AlternateContent xmlns:mc="http://schemas.openxmlformats.org/markup-compatibility/2006">
    <mc:Choice xmlns:p14="http://schemas.microsoft.com/office/powerpoint/2010/main" Requires="p14">
      <p:transition spd="slow" p14:dur="2000" advTm="48138"/>
    </mc:Choice>
    <mc:Fallback>
      <p:transition spd="slow" advTm="48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alem Health title page tw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id="{80974DC6-5F4D-4A5E-916D-55685E8917B7}" vid="{8DF08BE5-33C3-48D5-ACC2-FDC1BFD0E4A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id="{80974DC6-5F4D-4A5E-916D-55685E8917B7}" vid="{9E5088F9-766C-4CB3-98AC-B920051006E6}"/>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id="{80974DC6-5F4D-4A5E-916D-55685E8917B7}" vid="{34BE9F79-8E16-452C-AC29-590F230A796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Template>
  <TotalTime>20115</TotalTime>
  <Words>1423</Words>
  <Application>Microsoft Office PowerPoint</Application>
  <PresentationFormat>On-screen Show (4:3)</PresentationFormat>
  <Paragraphs>107</Paragraphs>
  <Slides>10</Slides>
  <Notes>10</Notes>
  <HiddenSlides>0</HiddenSlides>
  <MMClips>9</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ＭＳ Ｐゴシック</vt:lpstr>
      <vt:lpstr>Arial</vt:lpstr>
      <vt:lpstr>Arial Narrow</vt:lpstr>
      <vt:lpstr>Calibri</vt:lpstr>
      <vt:lpstr>Trebuchet MS</vt:lpstr>
      <vt:lpstr>Salem Health title page two</vt:lpstr>
      <vt:lpstr>Custom Design</vt:lpstr>
      <vt:lpstr>1_Custom Design</vt:lpstr>
      <vt:lpstr>PowerPoint Presentation</vt:lpstr>
      <vt:lpstr>Respectful Workplace Defined </vt:lpstr>
      <vt:lpstr>PowerPoint Presentation</vt:lpstr>
      <vt:lpstr>Examples of Sexual Harassment</vt:lpstr>
      <vt:lpstr>What is a Hostile Work Environment?</vt:lpstr>
      <vt:lpstr>Risk to Organizations and Individuals who Violate</vt:lpstr>
      <vt:lpstr>Responding to Harassment or a Hostile Work Environment</vt:lpstr>
      <vt:lpstr>PowerPoint Presentation</vt:lpstr>
      <vt:lpstr>Prescriptions for a Respectful Workplace</vt:lpstr>
      <vt:lpstr>PowerPoint Presentation</vt:lpstr>
    </vt:vector>
  </TitlesOfParts>
  <Company>Salem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Sebastion C. Shoun</dc:creator>
  <cp:lastModifiedBy>Justina L. Bond</cp:lastModifiedBy>
  <cp:revision>399</cp:revision>
  <cp:lastPrinted>2021-04-02T00:55:27Z</cp:lastPrinted>
  <dcterms:created xsi:type="dcterms:W3CDTF">2020-03-26T22:06:14Z</dcterms:created>
  <dcterms:modified xsi:type="dcterms:W3CDTF">2021-05-20T15:44:03Z</dcterms:modified>
</cp:coreProperties>
</file>